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matic SC"/>
      <p:regular r:id="rId28"/>
      <p:bold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maticSC-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8a62da72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8a62da72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8a62da7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8a62da72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890df2008_1_4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890df2008_1_4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8b138e07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8b138e07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b138e07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b138e07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8b138e07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8b138e07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8b138e07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8b138e07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87b25774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87b25774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87b25774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87b25774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87b257746_0_2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87b257746_0_2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8a78100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8a78100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890df2008_1_4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890df2008_1_4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87b25774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87b25774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8b1daf5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8b1daf5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8a78100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8a78100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8a78100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8a78100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87b257746_0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87b257746_0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a62da72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a62da72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8a62da72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8a62da72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8a62da72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8a62da72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8a62da72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8a62da72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1180525"/>
            <a:ext cx="8520600" cy="77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matic SC"/>
                <a:ea typeface="Amatic SC"/>
                <a:cs typeface="Amatic SC"/>
                <a:sym typeface="Amatic SC"/>
              </a:rPr>
              <a:t>Adylkuzz Malware Overview</a:t>
            </a:r>
            <a:endParaRPr>
              <a:latin typeface="Amatic SC"/>
              <a:ea typeface="Amatic SC"/>
              <a:cs typeface="Amatic SC"/>
              <a:sym typeface="Amatic SC"/>
            </a:endParaRPr>
          </a:p>
        </p:txBody>
      </p:sp>
      <p:sp>
        <p:nvSpPr>
          <p:cNvPr id="60" name="Google Shape;60;p13"/>
          <p:cNvSpPr txBox="1"/>
          <p:nvPr>
            <p:ph idx="1" type="subTitle"/>
          </p:nvPr>
        </p:nvSpPr>
        <p:spPr>
          <a:xfrm>
            <a:off x="727952" y="3052075"/>
            <a:ext cx="76881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matic SC"/>
                <a:ea typeface="Amatic SC"/>
                <a:cs typeface="Amatic SC"/>
                <a:sym typeface="Amatic SC"/>
              </a:rPr>
              <a:t>Brian Ascani</a:t>
            </a:r>
            <a:endParaRPr sz="3000">
              <a:latin typeface="Amatic SC"/>
              <a:ea typeface="Amatic SC"/>
              <a:cs typeface="Amatic SC"/>
              <a:sym typeface="Amatic SC"/>
            </a:endParaRPr>
          </a:p>
          <a:p>
            <a:pPr indent="0" lvl="0" marL="0" rtl="0" algn="ctr">
              <a:spcBef>
                <a:spcPts val="0"/>
              </a:spcBef>
              <a:spcAft>
                <a:spcPts val="0"/>
              </a:spcAft>
              <a:buNone/>
            </a:pPr>
            <a:r>
              <a:rPr lang="en" sz="3000">
                <a:latin typeface="Amatic SC"/>
                <a:ea typeface="Amatic SC"/>
                <a:cs typeface="Amatic SC"/>
                <a:sym typeface="Amatic SC"/>
              </a:rPr>
              <a:t>Jennifer Gibbs</a:t>
            </a:r>
            <a:endParaRPr sz="3000">
              <a:latin typeface="Amatic SC"/>
              <a:ea typeface="Amatic SC"/>
              <a:cs typeface="Amatic SC"/>
              <a:sym typeface="Amatic SC"/>
            </a:endParaRPr>
          </a:p>
          <a:p>
            <a:pPr indent="0" lvl="0" marL="0" rtl="0" algn="ctr">
              <a:spcBef>
                <a:spcPts val="0"/>
              </a:spcBef>
              <a:spcAft>
                <a:spcPts val="0"/>
              </a:spcAft>
              <a:buNone/>
            </a:pPr>
            <a:r>
              <a:rPr lang="en" sz="3000">
                <a:latin typeface="Amatic SC"/>
                <a:ea typeface="Amatic SC"/>
                <a:cs typeface="Amatic SC"/>
                <a:sym typeface="Amatic SC"/>
              </a:rPr>
              <a:t>Oscar Ortega</a:t>
            </a:r>
            <a:endParaRPr sz="3000">
              <a:latin typeface="Amatic SC"/>
              <a:ea typeface="Amatic SC"/>
              <a:cs typeface="Amatic SC"/>
              <a:sym typeface="Amatic SC"/>
            </a:endParaRPr>
          </a:p>
          <a:p>
            <a:pPr indent="0" lvl="0" marL="0" rtl="0" algn="ctr">
              <a:spcBef>
                <a:spcPts val="0"/>
              </a:spcBef>
              <a:spcAft>
                <a:spcPts val="0"/>
              </a:spcAft>
              <a:buNone/>
            </a:pPr>
            <a:r>
              <a:rPr lang="en" sz="3000">
                <a:latin typeface="Amatic SC"/>
                <a:ea typeface="Amatic SC"/>
                <a:cs typeface="Amatic SC"/>
                <a:sym typeface="Amatic SC"/>
              </a:rPr>
              <a:t>Ed Gomez</a:t>
            </a:r>
            <a:endParaRPr sz="3000">
              <a:latin typeface="Amatic SC"/>
              <a:ea typeface="Amatic SC"/>
              <a:cs typeface="Amatic SC"/>
              <a:sym typeface="Amatic SC"/>
            </a:endParaRPr>
          </a:p>
        </p:txBody>
      </p:sp>
      <p:sp>
        <p:nvSpPr>
          <p:cNvPr id="61" name="Google Shape;61;p13"/>
          <p:cNvSpPr txBox="1"/>
          <p:nvPr/>
        </p:nvSpPr>
        <p:spPr>
          <a:xfrm>
            <a:off x="5559200" y="3772325"/>
            <a:ext cx="30744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2" name="Google Shape;62;p13"/>
          <p:cNvPicPr preferRelativeResize="0"/>
          <p:nvPr/>
        </p:nvPicPr>
        <p:blipFill>
          <a:blip r:embed="rId3">
            <a:alphaModFix/>
          </a:blip>
          <a:stretch>
            <a:fillRect/>
          </a:stretch>
        </p:blipFill>
        <p:spPr>
          <a:xfrm>
            <a:off x="5691100" y="3285500"/>
            <a:ext cx="2942501" cy="1348650"/>
          </a:xfrm>
          <a:prstGeom prst="rect">
            <a:avLst/>
          </a:prstGeom>
          <a:noFill/>
          <a:ln>
            <a:noFill/>
          </a:ln>
        </p:spPr>
      </p:pic>
      <p:sp>
        <p:nvSpPr>
          <p:cNvPr id="63" name="Google Shape;63;p13"/>
          <p:cNvSpPr txBox="1"/>
          <p:nvPr/>
        </p:nvSpPr>
        <p:spPr>
          <a:xfrm>
            <a:off x="6502625" y="3376300"/>
            <a:ext cx="2130900" cy="6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FFFFFF"/>
                </a:solidFill>
                <a:latin typeface="Amatic SC"/>
                <a:ea typeface="Amatic SC"/>
                <a:cs typeface="Amatic SC"/>
                <a:sym typeface="Amatic SC"/>
              </a:rPr>
              <a:t>Peak Medical </a:t>
            </a:r>
            <a:endParaRPr sz="3000">
              <a:solidFill>
                <a:srgbClr val="FFFFFF"/>
              </a:solidFill>
              <a:latin typeface="Amatic SC"/>
              <a:ea typeface="Amatic SC"/>
              <a:cs typeface="Amatic SC"/>
              <a:sym typeface="Amatic SC"/>
            </a:endParaRPr>
          </a:p>
          <a:p>
            <a:pPr indent="0" lvl="0" marL="0" rtl="0" algn="ctr">
              <a:spcBef>
                <a:spcPts val="0"/>
              </a:spcBef>
              <a:spcAft>
                <a:spcPts val="0"/>
              </a:spcAft>
              <a:buNone/>
            </a:pPr>
            <a:r>
              <a:t/>
            </a:r>
            <a:endParaRPr sz="30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sz="3000">
              <a:solidFill>
                <a:srgbClr val="FFFFFF"/>
              </a:solidFill>
              <a:latin typeface="Amatic SC"/>
              <a:ea typeface="Amatic SC"/>
              <a:cs typeface="Amatic SC"/>
              <a:sym typeface="Amatic SC"/>
            </a:endParaRPr>
          </a:p>
        </p:txBody>
      </p:sp>
      <p:sp>
        <p:nvSpPr>
          <p:cNvPr id="64" name="Google Shape;64;p13"/>
          <p:cNvSpPr txBox="1"/>
          <p:nvPr/>
        </p:nvSpPr>
        <p:spPr>
          <a:xfrm>
            <a:off x="6502625" y="3798850"/>
            <a:ext cx="21309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Amatic SC"/>
                <a:ea typeface="Amatic SC"/>
                <a:cs typeface="Amatic SC"/>
                <a:sym typeface="Amatic SC"/>
              </a:rPr>
              <a:t>Supplies</a:t>
            </a:r>
            <a:endParaRPr sz="3000">
              <a:solidFill>
                <a:srgbClr val="FFFFFF"/>
              </a:solidFill>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Adylkuzz: How does it work? SYSTEMS</a:t>
            </a:r>
            <a:endParaRPr sz="3600">
              <a:latin typeface="Amatic SC"/>
              <a:ea typeface="Amatic SC"/>
              <a:cs typeface="Amatic SC"/>
              <a:sym typeface="Amatic SC"/>
            </a:endParaRPr>
          </a:p>
          <a:p>
            <a:pPr indent="0" lvl="0" marL="0" rtl="0" algn="l">
              <a:spcBef>
                <a:spcPts val="0"/>
              </a:spcBef>
              <a:spcAft>
                <a:spcPts val="0"/>
              </a:spcAft>
              <a:buNone/>
            </a:pPr>
            <a:r>
              <a:t/>
            </a:r>
            <a:endParaRPr/>
          </a:p>
        </p:txBody>
      </p:sp>
      <p:sp>
        <p:nvSpPr>
          <p:cNvPr id="137" name="Google Shape;137;p22"/>
          <p:cNvSpPr txBox="1"/>
          <p:nvPr>
            <p:ph idx="1" type="body"/>
          </p:nvPr>
        </p:nvSpPr>
        <p:spPr>
          <a:xfrm>
            <a:off x="399225" y="1205250"/>
            <a:ext cx="3417300" cy="2434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TASK MANAGER OFF</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100% CPU</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TASK MANAGER ON</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0% CPU</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IF OFF, RERUN EVERY 1 MIN</a:t>
            </a:r>
            <a:endParaRPr sz="2400">
              <a:latin typeface="Amatic SC"/>
              <a:ea typeface="Amatic SC"/>
              <a:cs typeface="Amatic SC"/>
              <a:sym typeface="Amatic SC"/>
            </a:endParaRPr>
          </a:p>
        </p:txBody>
      </p:sp>
      <p:pic>
        <p:nvPicPr>
          <p:cNvPr id="138" name="Google Shape;138;p22"/>
          <p:cNvPicPr preferRelativeResize="0"/>
          <p:nvPr/>
        </p:nvPicPr>
        <p:blipFill>
          <a:blip r:embed="rId3">
            <a:alphaModFix/>
          </a:blip>
          <a:stretch>
            <a:fillRect/>
          </a:stretch>
        </p:blipFill>
        <p:spPr>
          <a:xfrm>
            <a:off x="4060989" y="1103125"/>
            <a:ext cx="4771311" cy="2139350"/>
          </a:xfrm>
          <a:prstGeom prst="rect">
            <a:avLst/>
          </a:prstGeom>
          <a:noFill/>
          <a:ln>
            <a:noFill/>
          </a:ln>
        </p:spPr>
      </p:pic>
      <p:pic>
        <p:nvPicPr>
          <p:cNvPr id="139" name="Google Shape;139;p22"/>
          <p:cNvPicPr preferRelativeResize="0"/>
          <p:nvPr/>
        </p:nvPicPr>
        <p:blipFill>
          <a:blip r:embed="rId4">
            <a:alphaModFix/>
          </a:blip>
          <a:stretch>
            <a:fillRect/>
          </a:stretch>
        </p:blipFill>
        <p:spPr>
          <a:xfrm>
            <a:off x="4061000" y="2973126"/>
            <a:ext cx="4771300" cy="20572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Amatic SC"/>
                <a:ea typeface="Amatic SC"/>
                <a:cs typeface="Amatic SC"/>
                <a:sym typeface="Amatic SC"/>
              </a:rPr>
              <a:t>Adylkuzz: Timeline</a:t>
            </a:r>
            <a:endParaRPr sz="36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 name="Google Shape;145;p23"/>
          <p:cNvSpPr/>
          <p:nvPr/>
        </p:nvSpPr>
        <p:spPr>
          <a:xfrm>
            <a:off x="1662920" y="2327935"/>
            <a:ext cx="353400" cy="36900"/>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grpSp>
        <p:nvGrpSpPr>
          <p:cNvPr id="146" name="Google Shape;146;p23"/>
          <p:cNvGrpSpPr/>
          <p:nvPr/>
        </p:nvGrpSpPr>
        <p:grpSpPr>
          <a:xfrm>
            <a:off x="519875" y="2024710"/>
            <a:ext cx="1310403" cy="1897975"/>
            <a:chOff x="519875" y="1948510"/>
            <a:chExt cx="1310403" cy="1897975"/>
          </a:xfrm>
        </p:grpSpPr>
        <p:sp>
          <p:nvSpPr>
            <p:cNvPr id="147" name="Google Shape;147;p23"/>
            <p:cNvSpPr/>
            <p:nvPr/>
          </p:nvSpPr>
          <p:spPr>
            <a:xfrm>
              <a:off x="877947" y="194851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48" name="Google Shape;148;p23"/>
            <p:cNvSpPr txBox="1"/>
            <p:nvPr/>
          </p:nvSpPr>
          <p:spPr>
            <a:xfrm>
              <a:off x="956697"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1</a:t>
              </a:r>
              <a:endParaRPr b="1" sz="1200">
                <a:solidFill>
                  <a:srgbClr val="FFFFFF"/>
                </a:solidFill>
                <a:latin typeface="Amatic SC"/>
                <a:ea typeface="Amatic SC"/>
                <a:cs typeface="Amatic SC"/>
                <a:sym typeface="Amatic SC"/>
              </a:endParaRPr>
            </a:p>
          </p:txBody>
        </p:sp>
        <p:sp>
          <p:nvSpPr>
            <p:cNvPr id="149" name="Google Shape;149;p23"/>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Executable file is created</a:t>
              </a:r>
              <a:endParaRPr b="1" sz="1000">
                <a:solidFill>
                  <a:srgbClr val="FFFFFF"/>
                </a:solidFill>
                <a:latin typeface="Amatic SC"/>
                <a:ea typeface="Amatic SC"/>
                <a:cs typeface="Amatic SC"/>
                <a:sym typeface="Amatic SC"/>
              </a:endParaRPr>
            </a:p>
          </p:txBody>
        </p:sp>
        <p:sp>
          <p:nvSpPr>
            <p:cNvPr id="150" name="Google Shape;150;p23"/>
            <p:cNvSpPr txBox="1"/>
            <p:nvPr/>
          </p:nvSpPr>
          <p:spPr>
            <a:xfrm>
              <a:off x="519875"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grpSp>
      <p:grpSp>
        <p:nvGrpSpPr>
          <p:cNvPr id="151" name="Google Shape;151;p23"/>
          <p:cNvGrpSpPr/>
          <p:nvPr/>
        </p:nvGrpSpPr>
        <p:grpSpPr>
          <a:xfrm>
            <a:off x="1848940" y="2024710"/>
            <a:ext cx="1310400" cy="1897975"/>
            <a:chOff x="1848940" y="1948510"/>
            <a:chExt cx="1310400" cy="1897975"/>
          </a:xfrm>
        </p:grpSpPr>
        <p:sp>
          <p:nvSpPr>
            <p:cNvPr id="152" name="Google Shape;152;p23"/>
            <p:cNvSpPr/>
            <p:nvPr/>
          </p:nvSpPr>
          <p:spPr>
            <a:xfrm>
              <a:off x="2206990" y="194851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53" name="Google Shape;153;p23"/>
            <p:cNvSpPr txBox="1"/>
            <p:nvPr/>
          </p:nvSpPr>
          <p:spPr>
            <a:xfrm>
              <a:off x="184894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Connection is made to a remote location</a:t>
              </a:r>
              <a:endParaRPr b="1" sz="1000">
                <a:solidFill>
                  <a:srgbClr val="FFFFFF"/>
                </a:solidFill>
                <a:latin typeface="Amatic SC"/>
                <a:ea typeface="Amatic SC"/>
                <a:cs typeface="Amatic SC"/>
                <a:sym typeface="Amatic SC"/>
              </a:endParaRPr>
            </a:p>
          </p:txBody>
        </p:sp>
        <p:sp>
          <p:nvSpPr>
            <p:cNvPr id="154" name="Google Shape;154;p23"/>
            <p:cNvSpPr txBox="1"/>
            <p:nvPr/>
          </p:nvSpPr>
          <p:spPr>
            <a:xfrm>
              <a:off x="1848940"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155" name="Google Shape;155;p23"/>
            <p:cNvSpPr txBox="1"/>
            <p:nvPr/>
          </p:nvSpPr>
          <p:spPr>
            <a:xfrm>
              <a:off x="2285740"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2</a:t>
              </a:r>
              <a:endParaRPr b="1" sz="1200">
                <a:solidFill>
                  <a:srgbClr val="FFFFFF"/>
                </a:solidFill>
                <a:latin typeface="Amatic SC"/>
                <a:ea typeface="Amatic SC"/>
                <a:cs typeface="Amatic SC"/>
                <a:sym typeface="Amatic SC"/>
              </a:endParaRPr>
            </a:p>
          </p:txBody>
        </p:sp>
      </p:grpSp>
      <p:grpSp>
        <p:nvGrpSpPr>
          <p:cNvPr id="156" name="Google Shape;156;p23"/>
          <p:cNvGrpSpPr/>
          <p:nvPr/>
        </p:nvGrpSpPr>
        <p:grpSpPr>
          <a:xfrm>
            <a:off x="3178034" y="2024710"/>
            <a:ext cx="1359902" cy="1897974"/>
            <a:chOff x="3178034" y="1948510"/>
            <a:chExt cx="1359902" cy="1897974"/>
          </a:xfrm>
        </p:grpSpPr>
        <p:sp>
          <p:nvSpPr>
            <p:cNvPr id="157" name="Google Shape;157;p23"/>
            <p:cNvSpPr/>
            <p:nvPr/>
          </p:nvSpPr>
          <p:spPr>
            <a:xfrm>
              <a:off x="3560827"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58" name="Google Shape;158;p23"/>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Remote location is used to prepare download</a:t>
              </a:r>
              <a:endParaRPr b="1" sz="1000">
                <a:solidFill>
                  <a:srgbClr val="FFFFFF"/>
                </a:solidFill>
                <a:latin typeface="Amatic SC"/>
                <a:ea typeface="Amatic SC"/>
                <a:cs typeface="Amatic SC"/>
                <a:sym typeface="Amatic SC"/>
              </a:endParaRPr>
            </a:p>
          </p:txBody>
        </p:sp>
        <p:sp>
          <p:nvSpPr>
            <p:cNvPr id="159" name="Google Shape;159;p23"/>
            <p:cNvSpPr txBox="1"/>
            <p:nvPr/>
          </p:nvSpPr>
          <p:spPr>
            <a:xfrm>
              <a:off x="3178036" y="3109084"/>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160" name="Google Shape;160;p23"/>
            <p:cNvSpPr txBox="1"/>
            <p:nvPr/>
          </p:nvSpPr>
          <p:spPr>
            <a:xfrm>
              <a:off x="3639577"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3</a:t>
              </a:r>
              <a:endParaRPr b="1" sz="1200">
                <a:solidFill>
                  <a:srgbClr val="FFFFFF"/>
                </a:solidFill>
                <a:latin typeface="Amatic SC"/>
                <a:ea typeface="Amatic SC"/>
                <a:cs typeface="Amatic SC"/>
                <a:sym typeface="Amatic SC"/>
              </a:endParaRPr>
            </a:p>
          </p:txBody>
        </p:sp>
      </p:grpSp>
      <p:grpSp>
        <p:nvGrpSpPr>
          <p:cNvPr id="161" name="Google Shape;161;p23"/>
          <p:cNvGrpSpPr/>
          <p:nvPr/>
        </p:nvGrpSpPr>
        <p:grpSpPr>
          <a:xfrm>
            <a:off x="4557650" y="2024710"/>
            <a:ext cx="1310403" cy="1897975"/>
            <a:chOff x="4557650" y="1948510"/>
            <a:chExt cx="1310403" cy="1897975"/>
          </a:xfrm>
        </p:grpSpPr>
        <p:sp>
          <p:nvSpPr>
            <p:cNvPr id="162" name="Google Shape;162;p23"/>
            <p:cNvSpPr/>
            <p:nvPr/>
          </p:nvSpPr>
          <p:spPr>
            <a:xfrm>
              <a:off x="4915703"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63" name="Google Shape;163;p23"/>
            <p:cNvSpPr txBox="1"/>
            <p:nvPr/>
          </p:nvSpPr>
          <p:spPr>
            <a:xfrm>
              <a:off x="455765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Cpuminer is downloaded</a:t>
              </a:r>
              <a:endParaRPr b="1" sz="1000">
                <a:solidFill>
                  <a:srgbClr val="FFFFFF"/>
                </a:solidFill>
                <a:latin typeface="Amatic SC"/>
                <a:ea typeface="Amatic SC"/>
                <a:cs typeface="Amatic SC"/>
                <a:sym typeface="Amatic SC"/>
              </a:endParaRPr>
            </a:p>
          </p:txBody>
        </p:sp>
        <p:sp>
          <p:nvSpPr>
            <p:cNvPr id="164" name="Google Shape;164;p23"/>
            <p:cNvSpPr txBox="1"/>
            <p:nvPr/>
          </p:nvSpPr>
          <p:spPr>
            <a:xfrm>
              <a:off x="4557653"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165" name="Google Shape;165;p23"/>
            <p:cNvSpPr txBox="1"/>
            <p:nvPr/>
          </p:nvSpPr>
          <p:spPr>
            <a:xfrm>
              <a:off x="4994453"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4</a:t>
              </a:r>
              <a:endParaRPr b="1" sz="1200">
                <a:solidFill>
                  <a:srgbClr val="FFFFFF"/>
                </a:solidFill>
                <a:latin typeface="Amatic SC"/>
                <a:ea typeface="Amatic SC"/>
                <a:cs typeface="Amatic SC"/>
                <a:sym typeface="Amatic SC"/>
              </a:endParaRPr>
            </a:p>
          </p:txBody>
        </p:sp>
      </p:grpSp>
      <p:grpSp>
        <p:nvGrpSpPr>
          <p:cNvPr id="166" name="Google Shape;166;p23"/>
          <p:cNvGrpSpPr/>
          <p:nvPr/>
        </p:nvGrpSpPr>
        <p:grpSpPr>
          <a:xfrm>
            <a:off x="5887800" y="2024710"/>
            <a:ext cx="1359905" cy="1897975"/>
            <a:chOff x="5887800" y="1948510"/>
            <a:chExt cx="1359905" cy="1897975"/>
          </a:xfrm>
        </p:grpSpPr>
        <p:sp>
          <p:nvSpPr>
            <p:cNvPr id="167" name="Google Shape;167;p23"/>
            <p:cNvSpPr/>
            <p:nvPr/>
          </p:nvSpPr>
          <p:spPr>
            <a:xfrm>
              <a:off x="6270606"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68" name="Google Shape;168;p23"/>
            <p:cNvSpPr txBox="1"/>
            <p:nvPr/>
          </p:nvSpPr>
          <p:spPr>
            <a:xfrm>
              <a:off x="5887800"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Remote connection is used to configure the download</a:t>
              </a:r>
              <a:endParaRPr b="1" sz="1000">
                <a:solidFill>
                  <a:srgbClr val="FFFFFF"/>
                </a:solidFill>
                <a:latin typeface="Amatic SC"/>
                <a:ea typeface="Amatic SC"/>
                <a:cs typeface="Amatic SC"/>
                <a:sym typeface="Amatic SC"/>
              </a:endParaRPr>
            </a:p>
          </p:txBody>
        </p:sp>
        <p:sp>
          <p:nvSpPr>
            <p:cNvPr id="169" name="Google Shape;169;p23"/>
            <p:cNvSpPr txBox="1"/>
            <p:nvPr/>
          </p:nvSpPr>
          <p:spPr>
            <a:xfrm>
              <a:off x="5887806"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170" name="Google Shape;170;p23"/>
            <p:cNvSpPr txBox="1"/>
            <p:nvPr/>
          </p:nvSpPr>
          <p:spPr>
            <a:xfrm>
              <a:off x="6349356"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5</a:t>
              </a:r>
              <a:endParaRPr b="1" sz="1200">
                <a:solidFill>
                  <a:srgbClr val="FFFFFF"/>
                </a:solidFill>
                <a:latin typeface="Amatic SC"/>
                <a:ea typeface="Amatic SC"/>
                <a:cs typeface="Amatic SC"/>
                <a:sym typeface="Amatic SC"/>
              </a:endParaRPr>
            </a:p>
          </p:txBody>
        </p:sp>
      </p:grpSp>
      <p:grpSp>
        <p:nvGrpSpPr>
          <p:cNvPr id="171" name="Google Shape;171;p23"/>
          <p:cNvGrpSpPr/>
          <p:nvPr/>
        </p:nvGrpSpPr>
        <p:grpSpPr>
          <a:xfrm>
            <a:off x="7264213" y="2024710"/>
            <a:ext cx="1359905" cy="1897975"/>
            <a:chOff x="7264213" y="1948510"/>
            <a:chExt cx="1359905" cy="1897975"/>
          </a:xfrm>
        </p:grpSpPr>
        <p:sp>
          <p:nvSpPr>
            <p:cNvPr id="172" name="Google Shape;172;p23"/>
            <p:cNvSpPr/>
            <p:nvPr/>
          </p:nvSpPr>
          <p:spPr>
            <a:xfrm>
              <a:off x="7647018"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73" name="Google Shape;173;p23"/>
            <p:cNvSpPr txBox="1"/>
            <p:nvPr/>
          </p:nvSpPr>
          <p:spPr>
            <a:xfrm>
              <a:off x="7264213"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Cpuminer is executed</a:t>
              </a:r>
              <a:endParaRPr b="1" sz="1000">
                <a:solidFill>
                  <a:srgbClr val="FFFFFF"/>
                </a:solidFill>
                <a:latin typeface="Amatic SC"/>
                <a:ea typeface="Amatic SC"/>
                <a:cs typeface="Amatic SC"/>
                <a:sym typeface="Amatic SC"/>
              </a:endParaRPr>
            </a:p>
          </p:txBody>
        </p:sp>
        <p:sp>
          <p:nvSpPr>
            <p:cNvPr id="174" name="Google Shape;174;p23"/>
            <p:cNvSpPr txBox="1"/>
            <p:nvPr/>
          </p:nvSpPr>
          <p:spPr>
            <a:xfrm>
              <a:off x="7264218"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175" name="Google Shape;175;p23"/>
            <p:cNvSpPr txBox="1"/>
            <p:nvPr/>
          </p:nvSpPr>
          <p:spPr>
            <a:xfrm>
              <a:off x="7725768"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6</a:t>
              </a:r>
              <a:endParaRPr b="1" sz="1200">
                <a:solidFill>
                  <a:srgbClr val="FFFFFF"/>
                </a:solidFill>
                <a:latin typeface="Amatic SC"/>
                <a:ea typeface="Amatic SC"/>
                <a:cs typeface="Amatic SC"/>
                <a:sym typeface="Amatic SC"/>
              </a:endParaRPr>
            </a:p>
          </p:txBody>
        </p:sp>
      </p:grpSp>
      <p:sp>
        <p:nvSpPr>
          <p:cNvPr id="176" name="Google Shape;176;p23"/>
          <p:cNvSpPr/>
          <p:nvPr/>
        </p:nvSpPr>
        <p:spPr>
          <a:xfrm>
            <a:off x="3004357"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77" name="Google Shape;177;p23"/>
          <p:cNvSpPr/>
          <p:nvPr/>
        </p:nvSpPr>
        <p:spPr>
          <a:xfrm>
            <a:off x="4358720"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78" name="Google Shape;178;p23"/>
          <p:cNvSpPr/>
          <p:nvPr/>
        </p:nvSpPr>
        <p:spPr>
          <a:xfrm>
            <a:off x="5713595"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79" name="Google Shape;179;p23"/>
          <p:cNvSpPr/>
          <p:nvPr/>
        </p:nvSpPr>
        <p:spPr>
          <a:xfrm>
            <a:off x="7079257"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Amatic SC"/>
                <a:ea typeface="Amatic SC"/>
                <a:cs typeface="Amatic SC"/>
                <a:sym typeface="Amatic SC"/>
              </a:rPr>
              <a:t>Adylkuzz: Timeline			 							      ...Part 2</a:t>
            </a:r>
            <a:endParaRPr sz="3600">
              <a:solidFill>
                <a:srgbClr val="FFFFFF"/>
              </a:solidFill>
              <a:latin typeface="Amatic SC"/>
              <a:ea typeface="Amatic SC"/>
              <a:cs typeface="Amatic SC"/>
              <a:sym typeface="Amatic SC"/>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5" name="Google Shape;185;p24"/>
          <p:cNvSpPr/>
          <p:nvPr/>
        </p:nvSpPr>
        <p:spPr>
          <a:xfrm>
            <a:off x="1662920" y="2327935"/>
            <a:ext cx="353400" cy="36900"/>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grpSp>
        <p:nvGrpSpPr>
          <p:cNvPr id="186" name="Google Shape;186;p24"/>
          <p:cNvGrpSpPr/>
          <p:nvPr/>
        </p:nvGrpSpPr>
        <p:grpSpPr>
          <a:xfrm>
            <a:off x="519875" y="2024710"/>
            <a:ext cx="1310403" cy="1897975"/>
            <a:chOff x="519875" y="1948510"/>
            <a:chExt cx="1310403" cy="1897975"/>
          </a:xfrm>
        </p:grpSpPr>
        <p:sp>
          <p:nvSpPr>
            <p:cNvPr id="187" name="Google Shape;187;p24"/>
            <p:cNvSpPr/>
            <p:nvPr/>
          </p:nvSpPr>
          <p:spPr>
            <a:xfrm>
              <a:off x="877947" y="194851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88" name="Google Shape;188;p24"/>
            <p:cNvSpPr txBox="1"/>
            <p:nvPr/>
          </p:nvSpPr>
          <p:spPr>
            <a:xfrm>
              <a:off x="956697"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7</a:t>
              </a:r>
              <a:endParaRPr b="1" sz="1200">
                <a:solidFill>
                  <a:srgbClr val="FFFFFF"/>
                </a:solidFill>
                <a:latin typeface="Amatic SC"/>
                <a:ea typeface="Amatic SC"/>
                <a:cs typeface="Amatic SC"/>
                <a:sym typeface="Amatic SC"/>
              </a:endParaRPr>
            </a:p>
          </p:txBody>
        </p:sp>
        <p:sp>
          <p:nvSpPr>
            <p:cNvPr id="189" name="Google Shape;189;p24"/>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Access to port 445 is blocked</a:t>
              </a:r>
              <a:endParaRPr b="1" sz="1000">
                <a:solidFill>
                  <a:srgbClr val="FFFFFF"/>
                </a:solidFill>
                <a:latin typeface="Amatic SC"/>
                <a:ea typeface="Amatic SC"/>
                <a:cs typeface="Amatic SC"/>
                <a:sym typeface="Amatic SC"/>
              </a:endParaRPr>
            </a:p>
          </p:txBody>
        </p:sp>
        <p:sp>
          <p:nvSpPr>
            <p:cNvPr id="190" name="Google Shape;190;p24"/>
            <p:cNvSpPr txBox="1"/>
            <p:nvPr/>
          </p:nvSpPr>
          <p:spPr>
            <a:xfrm>
              <a:off x="519875"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grpSp>
      <p:grpSp>
        <p:nvGrpSpPr>
          <p:cNvPr id="191" name="Google Shape;191;p24"/>
          <p:cNvGrpSpPr/>
          <p:nvPr/>
        </p:nvGrpSpPr>
        <p:grpSpPr>
          <a:xfrm>
            <a:off x="1848940" y="2024710"/>
            <a:ext cx="1310400" cy="1897975"/>
            <a:chOff x="1848940" y="1948510"/>
            <a:chExt cx="1310400" cy="1897975"/>
          </a:xfrm>
        </p:grpSpPr>
        <p:sp>
          <p:nvSpPr>
            <p:cNvPr id="192" name="Google Shape;192;p24"/>
            <p:cNvSpPr/>
            <p:nvPr/>
          </p:nvSpPr>
          <p:spPr>
            <a:xfrm>
              <a:off x="2206990" y="194851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93" name="Google Shape;193;p24"/>
            <p:cNvSpPr txBox="1"/>
            <p:nvPr/>
          </p:nvSpPr>
          <p:spPr>
            <a:xfrm>
              <a:off x="184894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Services are created</a:t>
              </a:r>
              <a:endParaRPr b="1" sz="1000">
                <a:solidFill>
                  <a:srgbClr val="FFFFFF"/>
                </a:solidFill>
                <a:latin typeface="Amatic SC"/>
                <a:ea typeface="Amatic SC"/>
                <a:cs typeface="Amatic SC"/>
                <a:sym typeface="Amatic SC"/>
              </a:endParaRPr>
            </a:p>
          </p:txBody>
        </p:sp>
        <p:sp>
          <p:nvSpPr>
            <p:cNvPr id="194" name="Google Shape;194;p24"/>
            <p:cNvSpPr txBox="1"/>
            <p:nvPr/>
          </p:nvSpPr>
          <p:spPr>
            <a:xfrm>
              <a:off x="1848940"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195" name="Google Shape;195;p24"/>
            <p:cNvSpPr txBox="1"/>
            <p:nvPr/>
          </p:nvSpPr>
          <p:spPr>
            <a:xfrm>
              <a:off x="2285740"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8</a:t>
              </a:r>
              <a:endParaRPr b="1" sz="1200">
                <a:solidFill>
                  <a:srgbClr val="FFFFFF"/>
                </a:solidFill>
                <a:latin typeface="Amatic SC"/>
                <a:ea typeface="Amatic SC"/>
                <a:cs typeface="Amatic SC"/>
                <a:sym typeface="Amatic SC"/>
              </a:endParaRPr>
            </a:p>
          </p:txBody>
        </p:sp>
      </p:grpSp>
      <p:grpSp>
        <p:nvGrpSpPr>
          <p:cNvPr id="196" name="Google Shape;196;p24"/>
          <p:cNvGrpSpPr/>
          <p:nvPr/>
        </p:nvGrpSpPr>
        <p:grpSpPr>
          <a:xfrm>
            <a:off x="3178034" y="2024710"/>
            <a:ext cx="1359902" cy="1897974"/>
            <a:chOff x="3178034" y="1948510"/>
            <a:chExt cx="1359902" cy="1897974"/>
          </a:xfrm>
        </p:grpSpPr>
        <p:sp>
          <p:nvSpPr>
            <p:cNvPr id="197" name="Google Shape;197;p24"/>
            <p:cNvSpPr/>
            <p:nvPr/>
          </p:nvSpPr>
          <p:spPr>
            <a:xfrm>
              <a:off x="3560827"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198" name="Google Shape;198;p24"/>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Output log is generated and saved remotely</a:t>
              </a:r>
              <a:endParaRPr b="1" sz="1000">
                <a:solidFill>
                  <a:srgbClr val="FFFFFF"/>
                </a:solidFill>
                <a:latin typeface="Amatic SC"/>
                <a:ea typeface="Amatic SC"/>
                <a:cs typeface="Amatic SC"/>
                <a:sym typeface="Amatic SC"/>
              </a:endParaRPr>
            </a:p>
          </p:txBody>
        </p:sp>
        <p:sp>
          <p:nvSpPr>
            <p:cNvPr id="199" name="Google Shape;199;p24"/>
            <p:cNvSpPr txBox="1"/>
            <p:nvPr/>
          </p:nvSpPr>
          <p:spPr>
            <a:xfrm>
              <a:off x="3178036" y="3109084"/>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200" name="Google Shape;200;p24"/>
            <p:cNvSpPr txBox="1"/>
            <p:nvPr/>
          </p:nvSpPr>
          <p:spPr>
            <a:xfrm>
              <a:off x="3639577"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9</a:t>
              </a:r>
              <a:endParaRPr b="1" sz="1200">
                <a:solidFill>
                  <a:srgbClr val="FFFFFF"/>
                </a:solidFill>
                <a:latin typeface="Amatic SC"/>
                <a:ea typeface="Amatic SC"/>
                <a:cs typeface="Amatic SC"/>
                <a:sym typeface="Amatic SC"/>
              </a:endParaRPr>
            </a:p>
          </p:txBody>
        </p:sp>
      </p:grpSp>
      <p:grpSp>
        <p:nvGrpSpPr>
          <p:cNvPr id="201" name="Google Shape;201;p24"/>
          <p:cNvGrpSpPr/>
          <p:nvPr/>
        </p:nvGrpSpPr>
        <p:grpSpPr>
          <a:xfrm>
            <a:off x="4557650" y="2024710"/>
            <a:ext cx="1310403" cy="1897975"/>
            <a:chOff x="4557650" y="1948510"/>
            <a:chExt cx="1310403" cy="1897975"/>
          </a:xfrm>
        </p:grpSpPr>
        <p:sp>
          <p:nvSpPr>
            <p:cNvPr id="202" name="Google Shape;202;p24"/>
            <p:cNvSpPr/>
            <p:nvPr/>
          </p:nvSpPr>
          <p:spPr>
            <a:xfrm>
              <a:off x="4915703"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203" name="Google Shape;203;p24"/>
            <p:cNvSpPr txBox="1"/>
            <p:nvPr/>
          </p:nvSpPr>
          <p:spPr>
            <a:xfrm>
              <a:off x="455765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Processes are stopped once detected</a:t>
              </a:r>
              <a:endParaRPr b="1" sz="1000">
                <a:solidFill>
                  <a:srgbClr val="FFFFFF"/>
                </a:solidFill>
                <a:latin typeface="Amatic SC"/>
                <a:ea typeface="Amatic SC"/>
                <a:cs typeface="Amatic SC"/>
                <a:sym typeface="Amatic SC"/>
              </a:endParaRPr>
            </a:p>
          </p:txBody>
        </p:sp>
        <p:sp>
          <p:nvSpPr>
            <p:cNvPr id="204" name="Google Shape;204;p24"/>
            <p:cNvSpPr txBox="1"/>
            <p:nvPr/>
          </p:nvSpPr>
          <p:spPr>
            <a:xfrm>
              <a:off x="4557653" y="3109085"/>
              <a:ext cx="13104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205" name="Google Shape;205;p24"/>
            <p:cNvSpPr txBox="1"/>
            <p:nvPr/>
          </p:nvSpPr>
          <p:spPr>
            <a:xfrm>
              <a:off x="4994453"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10</a:t>
              </a:r>
              <a:endParaRPr b="1" sz="1200">
                <a:solidFill>
                  <a:srgbClr val="FFFFFF"/>
                </a:solidFill>
                <a:latin typeface="Amatic SC"/>
                <a:ea typeface="Amatic SC"/>
                <a:cs typeface="Amatic SC"/>
                <a:sym typeface="Amatic SC"/>
              </a:endParaRPr>
            </a:p>
          </p:txBody>
        </p:sp>
      </p:grpSp>
      <p:grpSp>
        <p:nvGrpSpPr>
          <p:cNvPr id="206" name="Google Shape;206;p24"/>
          <p:cNvGrpSpPr/>
          <p:nvPr/>
        </p:nvGrpSpPr>
        <p:grpSpPr>
          <a:xfrm>
            <a:off x="5887800" y="2024710"/>
            <a:ext cx="1359905" cy="1897975"/>
            <a:chOff x="5887800" y="1948510"/>
            <a:chExt cx="1359905" cy="1897975"/>
          </a:xfrm>
        </p:grpSpPr>
        <p:sp>
          <p:nvSpPr>
            <p:cNvPr id="207" name="Google Shape;207;p24"/>
            <p:cNvSpPr/>
            <p:nvPr/>
          </p:nvSpPr>
          <p:spPr>
            <a:xfrm>
              <a:off x="6270606"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208" name="Google Shape;208;p24"/>
            <p:cNvSpPr txBox="1"/>
            <p:nvPr/>
          </p:nvSpPr>
          <p:spPr>
            <a:xfrm>
              <a:off x="5887800"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Information is sent to a remote location</a:t>
              </a:r>
              <a:endParaRPr b="1" sz="1000">
                <a:solidFill>
                  <a:srgbClr val="FFFFFF"/>
                </a:solidFill>
                <a:latin typeface="Amatic SC"/>
                <a:ea typeface="Amatic SC"/>
                <a:cs typeface="Amatic SC"/>
                <a:sym typeface="Amatic SC"/>
              </a:endParaRPr>
            </a:p>
          </p:txBody>
        </p:sp>
        <p:sp>
          <p:nvSpPr>
            <p:cNvPr id="209" name="Google Shape;209;p24"/>
            <p:cNvSpPr txBox="1"/>
            <p:nvPr/>
          </p:nvSpPr>
          <p:spPr>
            <a:xfrm>
              <a:off x="5887806"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210" name="Google Shape;210;p24"/>
            <p:cNvSpPr txBox="1"/>
            <p:nvPr/>
          </p:nvSpPr>
          <p:spPr>
            <a:xfrm>
              <a:off x="6349356"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11</a:t>
              </a:r>
              <a:endParaRPr b="1" sz="1200">
                <a:solidFill>
                  <a:srgbClr val="FFFFFF"/>
                </a:solidFill>
                <a:latin typeface="Amatic SC"/>
                <a:ea typeface="Amatic SC"/>
                <a:cs typeface="Amatic SC"/>
                <a:sym typeface="Amatic SC"/>
              </a:endParaRPr>
            </a:p>
          </p:txBody>
        </p:sp>
      </p:grpSp>
      <p:grpSp>
        <p:nvGrpSpPr>
          <p:cNvPr id="211" name="Google Shape;211;p24"/>
          <p:cNvGrpSpPr/>
          <p:nvPr/>
        </p:nvGrpSpPr>
        <p:grpSpPr>
          <a:xfrm>
            <a:off x="7264213" y="2024710"/>
            <a:ext cx="1359905" cy="1897975"/>
            <a:chOff x="7264213" y="1948510"/>
            <a:chExt cx="1359905" cy="1897975"/>
          </a:xfrm>
        </p:grpSpPr>
        <p:sp>
          <p:nvSpPr>
            <p:cNvPr id="212" name="Google Shape;212;p24"/>
            <p:cNvSpPr/>
            <p:nvPr/>
          </p:nvSpPr>
          <p:spPr>
            <a:xfrm>
              <a:off x="7647018" y="194851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213" name="Google Shape;213;p24"/>
            <p:cNvSpPr txBox="1"/>
            <p:nvPr/>
          </p:nvSpPr>
          <p:spPr>
            <a:xfrm>
              <a:off x="7264213"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matic SC"/>
                  <a:ea typeface="Amatic SC"/>
                  <a:cs typeface="Amatic SC"/>
                  <a:sym typeface="Amatic SC"/>
                </a:rPr>
                <a:t>processes are checked and sent to remote location</a:t>
              </a:r>
              <a:endParaRPr b="1" sz="1000">
                <a:solidFill>
                  <a:srgbClr val="FFFFFF"/>
                </a:solidFill>
                <a:latin typeface="Amatic SC"/>
                <a:ea typeface="Amatic SC"/>
                <a:cs typeface="Amatic SC"/>
                <a:sym typeface="Amatic SC"/>
              </a:endParaRPr>
            </a:p>
          </p:txBody>
        </p:sp>
        <p:sp>
          <p:nvSpPr>
            <p:cNvPr id="214" name="Google Shape;214;p24"/>
            <p:cNvSpPr txBox="1"/>
            <p:nvPr/>
          </p:nvSpPr>
          <p:spPr>
            <a:xfrm>
              <a:off x="7264218" y="3109085"/>
              <a:ext cx="13599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FFFFFF"/>
                </a:solidFill>
                <a:latin typeface="Amatic SC"/>
                <a:ea typeface="Amatic SC"/>
                <a:cs typeface="Amatic SC"/>
                <a:sym typeface="Amatic SC"/>
              </a:endParaRPr>
            </a:p>
          </p:txBody>
        </p:sp>
        <p:sp>
          <p:nvSpPr>
            <p:cNvPr id="215" name="Google Shape;215;p24"/>
            <p:cNvSpPr txBox="1"/>
            <p:nvPr/>
          </p:nvSpPr>
          <p:spPr>
            <a:xfrm>
              <a:off x="7725768" y="2109685"/>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FFFFFF"/>
                  </a:solidFill>
                  <a:latin typeface="Amatic SC"/>
                  <a:ea typeface="Amatic SC"/>
                  <a:cs typeface="Amatic SC"/>
                  <a:sym typeface="Amatic SC"/>
                </a:rPr>
                <a:t>12</a:t>
              </a:r>
              <a:endParaRPr b="1" sz="1200">
                <a:solidFill>
                  <a:srgbClr val="FFFFFF"/>
                </a:solidFill>
                <a:latin typeface="Amatic SC"/>
                <a:ea typeface="Amatic SC"/>
                <a:cs typeface="Amatic SC"/>
                <a:sym typeface="Amatic SC"/>
              </a:endParaRPr>
            </a:p>
          </p:txBody>
        </p:sp>
      </p:grpSp>
      <p:sp>
        <p:nvSpPr>
          <p:cNvPr id="216" name="Google Shape;216;p24"/>
          <p:cNvSpPr/>
          <p:nvPr/>
        </p:nvSpPr>
        <p:spPr>
          <a:xfrm>
            <a:off x="3004357"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217" name="Google Shape;217;p24"/>
          <p:cNvSpPr/>
          <p:nvPr/>
        </p:nvSpPr>
        <p:spPr>
          <a:xfrm>
            <a:off x="4358720"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218" name="Google Shape;218;p24"/>
          <p:cNvSpPr/>
          <p:nvPr/>
        </p:nvSpPr>
        <p:spPr>
          <a:xfrm>
            <a:off x="5713595"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
        <p:nvSpPr>
          <p:cNvPr id="219" name="Google Shape;219;p24"/>
          <p:cNvSpPr/>
          <p:nvPr/>
        </p:nvSpPr>
        <p:spPr>
          <a:xfrm>
            <a:off x="7079257" y="2327935"/>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Amatic SC"/>
              <a:ea typeface="Amatic SC"/>
              <a:cs typeface="Amatic SC"/>
              <a:sym typeface="Amatic S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311700" y="2479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3600">
                <a:solidFill>
                  <a:schemeClr val="accent3"/>
                </a:solidFill>
                <a:latin typeface="Amatic SC"/>
                <a:ea typeface="Amatic SC"/>
                <a:cs typeface="Amatic SC"/>
                <a:sym typeface="Amatic SC"/>
              </a:rPr>
              <a:t>Containment Strategy</a:t>
            </a:r>
            <a:endParaRPr b="1" sz="1100">
              <a:solidFill>
                <a:srgbClr val="000000"/>
              </a:solidFill>
              <a:latin typeface="Arial"/>
              <a:ea typeface="Arial"/>
              <a:cs typeface="Arial"/>
              <a:sym typeface="Arial"/>
            </a:endParaRPr>
          </a:p>
          <a:p>
            <a:pPr indent="0" lvl="0" marL="0" rtl="0" algn="l">
              <a:spcBef>
                <a:spcPts val="1600"/>
              </a:spcBef>
              <a:spcAft>
                <a:spcPts val="0"/>
              </a:spcAft>
              <a:buNone/>
            </a:pPr>
            <a:r>
              <a:t/>
            </a:r>
            <a:endParaRPr/>
          </a:p>
        </p:txBody>
      </p:sp>
      <p:sp>
        <p:nvSpPr>
          <p:cNvPr id="225" name="Google Shape;225;p2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accent6"/>
                </a:solidFill>
                <a:latin typeface="Amatic SC"/>
                <a:ea typeface="Amatic SC"/>
                <a:cs typeface="Amatic SC"/>
                <a:sym typeface="Amatic SC"/>
              </a:rPr>
              <a:t>Considered one of the most severe and Dangerous attacks:</a:t>
            </a:r>
            <a:endParaRPr sz="2400">
              <a:solidFill>
                <a:schemeClr val="accent6"/>
              </a:solidFill>
              <a:latin typeface="Amatic SC"/>
              <a:ea typeface="Amatic SC"/>
              <a:cs typeface="Amatic SC"/>
              <a:sym typeface="Amatic SC"/>
            </a:endParaRPr>
          </a:p>
          <a:p>
            <a:pPr indent="-381000" lvl="0" marL="457200" rtl="0" algn="l">
              <a:spcBef>
                <a:spcPts val="0"/>
              </a:spcBef>
              <a:spcAft>
                <a:spcPts val="0"/>
              </a:spcAft>
              <a:buClr>
                <a:schemeClr val="accent6"/>
              </a:buClr>
              <a:buSzPts val="2400"/>
              <a:buFont typeface="Amatic SC"/>
              <a:buChar char="●"/>
            </a:pPr>
            <a:r>
              <a:rPr lang="en" sz="2400">
                <a:solidFill>
                  <a:schemeClr val="accent6"/>
                </a:solidFill>
                <a:latin typeface="Amatic SC"/>
                <a:ea typeface="Amatic SC"/>
                <a:cs typeface="Amatic SC"/>
                <a:sym typeface="Amatic SC"/>
              </a:rPr>
              <a:t>The attack is launched from several virtual private servers which are constantly scanning over the internet; port 445 (TCP/iP) </a:t>
            </a:r>
            <a:endParaRPr sz="2400">
              <a:solidFill>
                <a:schemeClr val="accent6"/>
              </a:solidFill>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solidFill>
                  <a:schemeClr val="accent6"/>
                </a:solidFill>
                <a:latin typeface="Amatic SC"/>
                <a:ea typeface="Amatic SC"/>
                <a:cs typeface="Amatic SC"/>
                <a:sym typeface="Amatic SC"/>
              </a:rPr>
              <a:t>Infects PC’s in the Server message block (SMB v1) which is</a:t>
            </a:r>
            <a:r>
              <a:rPr lang="en" sz="2400">
                <a:solidFill>
                  <a:schemeClr val="accent6"/>
                </a:solidFill>
                <a:latin typeface="Amatic SC"/>
                <a:ea typeface="Amatic SC"/>
                <a:cs typeface="Amatic SC"/>
                <a:sym typeface="Amatic SC"/>
              </a:rPr>
              <a:t> launched from several virtual private servers; </a:t>
            </a:r>
            <a:endParaRPr sz="2400">
              <a:solidFill>
                <a:schemeClr val="accent6"/>
              </a:solidFill>
              <a:latin typeface="Amatic SC"/>
              <a:ea typeface="Amatic SC"/>
              <a:cs typeface="Amatic SC"/>
              <a:sym typeface="Amatic SC"/>
            </a:endParaRPr>
          </a:p>
          <a:p>
            <a:pPr indent="-342900" lvl="0" marL="457200" rtl="0" algn="l">
              <a:spcBef>
                <a:spcPts val="0"/>
              </a:spcBef>
              <a:spcAft>
                <a:spcPts val="0"/>
              </a:spcAft>
              <a:buSzPts val="1800"/>
              <a:buFont typeface="Amatic SC"/>
              <a:buChar char="●"/>
            </a:pPr>
            <a:r>
              <a:rPr lang="en" sz="2400">
                <a:solidFill>
                  <a:schemeClr val="accent6"/>
                </a:solidFill>
                <a:latin typeface="Amatic SC"/>
                <a:ea typeface="Amatic SC"/>
                <a:cs typeface="Amatic SC"/>
                <a:sym typeface="Amatic SC"/>
              </a:rPr>
              <a:t>Affected operating systems/services and versions: Any computer running windows xp / 10 or less ; it attacks more specifically Windows operating systems.   Servers / Computers running Microsoft OS are specifically vulnerable. </a:t>
            </a:r>
            <a:br>
              <a:rPr lang="en" sz="2400">
                <a:solidFill>
                  <a:schemeClr val="accent6"/>
                </a:solidFill>
                <a:latin typeface="Amatic SC"/>
                <a:ea typeface="Amatic SC"/>
                <a:cs typeface="Amatic SC"/>
                <a:sym typeface="Amatic SC"/>
              </a:rPr>
            </a:br>
            <a:endParaRPr sz="2400">
              <a:solidFill>
                <a:schemeClr val="accent6"/>
              </a:solidFill>
              <a:latin typeface="Amatic SC"/>
              <a:ea typeface="Amatic SC"/>
              <a:cs typeface="Amatic SC"/>
              <a:sym typeface="Amatic SC"/>
            </a:endParaRPr>
          </a:p>
          <a:p>
            <a:pPr indent="0" lvl="0" marL="0" rtl="0" algn="l">
              <a:lnSpc>
                <a:spcPct val="100000"/>
              </a:lnSpc>
              <a:spcBef>
                <a:spcPts val="1600"/>
              </a:spcBef>
              <a:spcAft>
                <a:spcPts val="0"/>
              </a:spcAft>
              <a:buClr>
                <a:srgbClr val="000000"/>
              </a:buClr>
              <a:buSzPts val="1100"/>
              <a:buFont typeface="Arial"/>
              <a:buNone/>
            </a:pPr>
            <a:r>
              <a:t/>
            </a:r>
            <a:endParaRPr sz="3600">
              <a:solidFill>
                <a:schemeClr val="dk1"/>
              </a:solidFill>
              <a:latin typeface="Amatic SC"/>
              <a:ea typeface="Amatic SC"/>
              <a:cs typeface="Amatic SC"/>
              <a:sym typeface="Amatic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311700" y="279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accent6"/>
                </a:solidFill>
                <a:latin typeface="Amatic SC"/>
                <a:ea typeface="Amatic SC"/>
                <a:cs typeface="Amatic SC"/>
                <a:sym typeface="Amatic SC"/>
              </a:rPr>
              <a:t>Severity</a:t>
            </a:r>
            <a:endParaRPr b="1">
              <a:solidFill>
                <a:schemeClr val="accent6"/>
              </a:solidFill>
              <a:latin typeface="Amatic SC"/>
              <a:ea typeface="Amatic SC"/>
              <a:cs typeface="Amatic SC"/>
              <a:sym typeface="Amatic SC"/>
            </a:endParaRPr>
          </a:p>
          <a:p>
            <a:pPr indent="0" lvl="0" marL="0" rtl="0" algn="l">
              <a:spcBef>
                <a:spcPts val="0"/>
              </a:spcBef>
              <a:spcAft>
                <a:spcPts val="0"/>
              </a:spcAft>
              <a:buNone/>
            </a:pPr>
            <a:r>
              <a:t/>
            </a:r>
            <a:endParaRPr/>
          </a:p>
        </p:txBody>
      </p:sp>
      <p:sp>
        <p:nvSpPr>
          <p:cNvPr id="231" name="Google Shape;231;p26"/>
          <p:cNvSpPr txBox="1"/>
          <p:nvPr>
            <p:ph idx="1" type="body"/>
          </p:nvPr>
        </p:nvSpPr>
        <p:spPr>
          <a:xfrm>
            <a:off x="358025" y="279100"/>
            <a:ext cx="8573100" cy="3556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2400">
              <a:solidFill>
                <a:schemeClr val="accent6"/>
              </a:solidFill>
              <a:latin typeface="Amatic SC"/>
              <a:ea typeface="Amatic SC"/>
              <a:cs typeface="Amatic SC"/>
              <a:sym typeface="Amatic SC"/>
            </a:endParaRPr>
          </a:p>
          <a:p>
            <a:pPr indent="-381000" lvl="0" marL="457200" rtl="0" algn="l">
              <a:spcBef>
                <a:spcPts val="1200"/>
              </a:spcBef>
              <a:spcAft>
                <a:spcPts val="0"/>
              </a:spcAft>
              <a:buClr>
                <a:schemeClr val="accent6"/>
              </a:buClr>
              <a:buSzPts val="2400"/>
              <a:buFont typeface="Amatic SC"/>
              <a:buChar char="●"/>
            </a:pPr>
            <a:r>
              <a:rPr lang="en" sz="2400">
                <a:solidFill>
                  <a:schemeClr val="accent6"/>
                </a:solidFill>
                <a:latin typeface="Amatic SC"/>
                <a:ea typeface="Amatic SC"/>
                <a:cs typeface="Amatic SC"/>
                <a:sym typeface="Amatic SC"/>
              </a:rPr>
              <a:t>it occupies your computer in order to mine for </a:t>
            </a:r>
            <a:r>
              <a:rPr lang="en" sz="2400">
                <a:solidFill>
                  <a:schemeClr val="accent6"/>
                </a:solidFill>
                <a:latin typeface="Amatic SC"/>
                <a:ea typeface="Amatic SC"/>
                <a:cs typeface="Amatic SC"/>
                <a:sym typeface="Amatic SC"/>
              </a:rPr>
              <a:t>cryptocurrency</a:t>
            </a:r>
            <a:r>
              <a:rPr lang="en" sz="2400">
                <a:solidFill>
                  <a:schemeClr val="accent6"/>
                </a:solidFill>
                <a:latin typeface="Amatic SC"/>
                <a:ea typeface="Amatic SC"/>
                <a:cs typeface="Amatic SC"/>
                <a:sym typeface="Amatic SC"/>
              </a:rPr>
              <a:t>; specifically bitcoin.  The malware is installed without your knowledge; this type of ransomware does not ask for any type of money and does not  lock any CPU’s internal data; however your computer will run slower and slower every day in order to mine for </a:t>
            </a:r>
            <a:r>
              <a:rPr lang="en" sz="2400">
                <a:solidFill>
                  <a:schemeClr val="accent6"/>
                </a:solidFill>
                <a:latin typeface="Amatic SC"/>
                <a:ea typeface="Amatic SC"/>
                <a:cs typeface="Amatic SC"/>
                <a:sym typeface="Amatic SC"/>
              </a:rPr>
              <a:t>cryptocurrency (BItcoin / Monero)</a:t>
            </a:r>
            <a:r>
              <a:rPr lang="en" sz="2400">
                <a:solidFill>
                  <a:schemeClr val="accent6"/>
                </a:solidFill>
                <a:latin typeface="Amatic SC"/>
                <a:ea typeface="Amatic SC"/>
                <a:cs typeface="Amatic SC"/>
                <a:sym typeface="Amatic SC"/>
              </a:rPr>
              <a:t>.</a:t>
            </a:r>
            <a:endParaRPr sz="2400">
              <a:solidFill>
                <a:schemeClr val="accent6"/>
              </a:solidFill>
              <a:latin typeface="Amatic SC"/>
              <a:ea typeface="Amatic SC"/>
              <a:cs typeface="Amatic SC"/>
              <a:sym typeface="Amatic SC"/>
            </a:endParaRPr>
          </a:p>
          <a:p>
            <a:pPr indent="0" lvl="0" marL="0" rtl="0" algn="l">
              <a:spcBef>
                <a:spcPts val="1200"/>
              </a:spcBef>
              <a:spcAft>
                <a:spcPts val="1600"/>
              </a:spcAft>
              <a:buNone/>
            </a:pPr>
            <a:r>
              <a:t/>
            </a:r>
            <a:endParaRPr/>
          </a:p>
        </p:txBody>
      </p:sp>
      <p:pic>
        <p:nvPicPr>
          <p:cNvPr id="232" name="Google Shape;232;p26"/>
          <p:cNvPicPr preferRelativeResize="0"/>
          <p:nvPr/>
        </p:nvPicPr>
        <p:blipFill>
          <a:blip r:embed="rId3">
            <a:alphaModFix/>
          </a:blip>
          <a:stretch>
            <a:fillRect/>
          </a:stretch>
        </p:blipFill>
        <p:spPr>
          <a:xfrm>
            <a:off x="3421525" y="2986200"/>
            <a:ext cx="1771650" cy="1771650"/>
          </a:xfrm>
          <a:prstGeom prst="rect">
            <a:avLst/>
          </a:prstGeom>
          <a:noFill/>
          <a:ln>
            <a:noFill/>
          </a:ln>
        </p:spPr>
      </p:pic>
      <p:pic>
        <p:nvPicPr>
          <p:cNvPr id="233" name="Google Shape;233;p26"/>
          <p:cNvPicPr preferRelativeResize="0"/>
          <p:nvPr/>
        </p:nvPicPr>
        <p:blipFill>
          <a:blip r:embed="rId4">
            <a:alphaModFix/>
          </a:blip>
          <a:stretch>
            <a:fillRect/>
          </a:stretch>
        </p:blipFill>
        <p:spPr>
          <a:xfrm>
            <a:off x="5849550" y="2944500"/>
            <a:ext cx="1855050" cy="185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idx="1" type="body"/>
          </p:nvPr>
        </p:nvSpPr>
        <p:spPr>
          <a:xfrm>
            <a:off x="218625" y="362100"/>
            <a:ext cx="8613600" cy="44193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rgbClr val="FF0000"/>
              </a:buClr>
              <a:buSzPts val="2000"/>
              <a:buFont typeface="Amatic SC"/>
              <a:buChar char="●"/>
            </a:pPr>
            <a:r>
              <a:rPr lang="en" sz="2000">
                <a:solidFill>
                  <a:srgbClr val="FF0000"/>
                </a:solidFill>
                <a:latin typeface="Amatic SC"/>
                <a:ea typeface="Amatic SC"/>
                <a:cs typeface="Amatic SC"/>
                <a:sym typeface="Amatic SC"/>
              </a:rPr>
              <a:t>How much damage the malware does to the infected computer (e.g., is it destroyed vs inaccessible vs just a little bit slower?) </a:t>
            </a:r>
            <a:endParaRPr sz="2000">
              <a:solidFill>
                <a:srgbClr val="FF0000"/>
              </a:solidFill>
              <a:latin typeface="Amatic SC"/>
              <a:ea typeface="Amatic SC"/>
              <a:cs typeface="Amatic SC"/>
              <a:sym typeface="Amatic SC"/>
            </a:endParaRPr>
          </a:p>
          <a:p>
            <a:pPr indent="-355600" lvl="1" marL="914400" rtl="0" algn="l">
              <a:spcBef>
                <a:spcPts val="0"/>
              </a:spcBef>
              <a:spcAft>
                <a:spcPts val="0"/>
              </a:spcAft>
              <a:buClr>
                <a:schemeClr val="accent6"/>
              </a:buClr>
              <a:buSzPts val="2000"/>
              <a:buFont typeface="Amatic SC"/>
              <a:buAutoNum type="alphaLcPeriod"/>
            </a:pPr>
            <a:r>
              <a:rPr lang="en" sz="2000">
                <a:solidFill>
                  <a:schemeClr val="accent6"/>
                </a:solidFill>
                <a:latin typeface="Amatic SC"/>
                <a:ea typeface="Amatic SC"/>
                <a:cs typeface="Amatic SC"/>
                <a:sym typeface="Amatic SC"/>
              </a:rPr>
              <a:t>Users will only Notice their Windows Machine is running slowly and that they don’t have access to shared Windows Resources. It is Unclear which Windows machine will be targeted or when.</a:t>
            </a:r>
            <a:endParaRPr sz="2000">
              <a:solidFill>
                <a:schemeClr val="accent6"/>
              </a:solidFill>
              <a:latin typeface="Amatic SC"/>
              <a:ea typeface="Amatic SC"/>
              <a:cs typeface="Amatic SC"/>
              <a:sym typeface="Amatic SC"/>
            </a:endParaRPr>
          </a:p>
          <a:p>
            <a:pPr indent="-355600" lvl="0" marL="457200" rtl="0" algn="l">
              <a:spcBef>
                <a:spcPts val="0"/>
              </a:spcBef>
              <a:spcAft>
                <a:spcPts val="0"/>
              </a:spcAft>
              <a:buClr>
                <a:srgbClr val="FF0000"/>
              </a:buClr>
              <a:buSzPts val="2000"/>
              <a:buFont typeface="Amatic SC"/>
              <a:buChar char="●"/>
            </a:pPr>
            <a:r>
              <a:rPr lang="en" sz="2000">
                <a:solidFill>
                  <a:srgbClr val="FF0000"/>
                </a:solidFill>
                <a:latin typeface="Amatic SC"/>
                <a:ea typeface="Amatic SC"/>
                <a:cs typeface="Amatic SC"/>
                <a:sym typeface="Amatic SC"/>
              </a:rPr>
              <a:t>How hard is it to remove without replacing the computer:</a:t>
            </a:r>
            <a:endParaRPr sz="2000">
              <a:solidFill>
                <a:srgbClr val="FF0000"/>
              </a:solidFill>
              <a:latin typeface="Amatic SC"/>
              <a:ea typeface="Amatic SC"/>
              <a:cs typeface="Amatic SC"/>
              <a:sym typeface="Amatic SC"/>
            </a:endParaRPr>
          </a:p>
          <a:p>
            <a:pPr indent="-355600" lvl="1" marL="914400" rtl="0" algn="l">
              <a:spcBef>
                <a:spcPts val="0"/>
              </a:spcBef>
              <a:spcAft>
                <a:spcPts val="0"/>
              </a:spcAft>
              <a:buClr>
                <a:schemeClr val="accent6"/>
              </a:buClr>
              <a:buSzPts val="2000"/>
              <a:buFont typeface="Amatic SC"/>
              <a:buAutoNum type="alphaLcPeriod"/>
            </a:pPr>
            <a:r>
              <a:rPr lang="en" sz="2000">
                <a:solidFill>
                  <a:schemeClr val="accent6"/>
                </a:solidFill>
                <a:latin typeface="Amatic SC"/>
                <a:ea typeface="Amatic SC"/>
                <a:cs typeface="Amatic SC"/>
                <a:sym typeface="Amatic SC"/>
              </a:rPr>
              <a:t>Need to scan computer to see if it is running slow. It is not locking up your data so one won’t be able to notify or identify such softwares.  </a:t>
            </a:r>
            <a:endParaRPr sz="2000">
              <a:solidFill>
                <a:schemeClr val="accent6"/>
              </a:solidFill>
              <a:latin typeface="Amatic SC"/>
              <a:ea typeface="Amatic SC"/>
              <a:cs typeface="Amatic SC"/>
              <a:sym typeface="Amatic SC"/>
            </a:endParaRPr>
          </a:p>
          <a:p>
            <a:pPr indent="-355600" lvl="0" marL="457200" rtl="0" algn="l">
              <a:spcBef>
                <a:spcPts val="0"/>
              </a:spcBef>
              <a:spcAft>
                <a:spcPts val="0"/>
              </a:spcAft>
              <a:buClr>
                <a:srgbClr val="FF0000"/>
              </a:buClr>
              <a:buSzPts val="2000"/>
              <a:buFont typeface="Amatic SC"/>
              <a:buChar char="●"/>
            </a:pPr>
            <a:r>
              <a:rPr lang="en" sz="2000">
                <a:solidFill>
                  <a:srgbClr val="FF0000"/>
                </a:solidFill>
                <a:latin typeface="Amatic SC"/>
                <a:ea typeface="Amatic SC"/>
                <a:cs typeface="Amatic SC"/>
                <a:sym typeface="Amatic SC"/>
              </a:rPr>
              <a:t>is it just adware, or does it expose a full root shell to an attacker?</a:t>
            </a:r>
            <a:endParaRPr sz="2000">
              <a:solidFill>
                <a:srgbClr val="FF0000"/>
              </a:solidFill>
              <a:latin typeface="Amatic SC"/>
              <a:ea typeface="Amatic SC"/>
              <a:cs typeface="Amatic SC"/>
              <a:sym typeface="Amatic SC"/>
            </a:endParaRPr>
          </a:p>
          <a:p>
            <a:pPr indent="-355600" lvl="1" marL="914400" rtl="0" algn="l">
              <a:spcBef>
                <a:spcPts val="0"/>
              </a:spcBef>
              <a:spcAft>
                <a:spcPts val="0"/>
              </a:spcAft>
              <a:buClr>
                <a:schemeClr val="accent6"/>
              </a:buClr>
              <a:buSzPts val="2000"/>
              <a:buFont typeface="Amatic SC"/>
              <a:buAutoNum type="alphaLcPeriod"/>
            </a:pPr>
            <a:r>
              <a:rPr lang="en" sz="2000">
                <a:solidFill>
                  <a:schemeClr val="accent6"/>
                </a:solidFill>
                <a:latin typeface="Amatic SC"/>
                <a:ea typeface="Amatic SC"/>
                <a:cs typeface="Amatic SC"/>
                <a:sym typeface="Amatic SC"/>
              </a:rPr>
              <a:t>windows downloads money on your computer via the ransomware and then it transfers it to the attackers’ computer. There could be multiple Adylkuzz cryptocurrency servers. “Silently eating your computer”  and they are only focused on mining for </a:t>
            </a:r>
            <a:r>
              <a:rPr lang="en" sz="2000">
                <a:solidFill>
                  <a:schemeClr val="accent6"/>
                </a:solidFill>
                <a:latin typeface="Amatic SC"/>
                <a:ea typeface="Amatic SC"/>
                <a:cs typeface="Amatic SC"/>
                <a:sym typeface="Amatic SC"/>
              </a:rPr>
              <a:t>cryptocurrency</a:t>
            </a:r>
            <a:r>
              <a:rPr lang="en" sz="2000">
                <a:solidFill>
                  <a:schemeClr val="accent6"/>
                </a:solidFill>
                <a:latin typeface="Amatic SC"/>
                <a:ea typeface="Amatic SC"/>
                <a:cs typeface="Amatic SC"/>
                <a:sym typeface="Amatic SC"/>
              </a:rPr>
              <a:t>, (Bitcoin; Monero). </a:t>
            </a:r>
            <a:endParaRPr sz="2000">
              <a:solidFill>
                <a:schemeClr val="accent6"/>
              </a:solidFill>
              <a:latin typeface="Amatic SC"/>
              <a:ea typeface="Amatic SC"/>
              <a:cs typeface="Amatic SC"/>
              <a:sym typeface="Amatic S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311700" y="76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accent6"/>
                </a:solidFill>
                <a:latin typeface="Amatic SC"/>
                <a:ea typeface="Amatic SC"/>
                <a:cs typeface="Amatic SC"/>
                <a:sym typeface="Amatic SC"/>
              </a:rPr>
              <a:t>Solution</a:t>
            </a:r>
            <a:endParaRPr b="1">
              <a:solidFill>
                <a:schemeClr val="accent6"/>
              </a:solidFill>
              <a:latin typeface="Amatic SC"/>
              <a:ea typeface="Amatic SC"/>
              <a:cs typeface="Amatic SC"/>
              <a:sym typeface="Amatic SC"/>
            </a:endParaRPr>
          </a:p>
          <a:p>
            <a:pPr indent="0" lvl="0" marL="0" rtl="0" algn="l">
              <a:spcBef>
                <a:spcPts val="0"/>
              </a:spcBef>
              <a:spcAft>
                <a:spcPts val="0"/>
              </a:spcAft>
              <a:buNone/>
            </a:pPr>
            <a:r>
              <a:t/>
            </a:r>
            <a:endParaRPr/>
          </a:p>
        </p:txBody>
      </p:sp>
      <p:sp>
        <p:nvSpPr>
          <p:cNvPr id="244" name="Google Shape;244;p28"/>
          <p:cNvSpPr txBox="1"/>
          <p:nvPr>
            <p:ph idx="1" type="body"/>
          </p:nvPr>
        </p:nvSpPr>
        <p:spPr>
          <a:xfrm>
            <a:off x="218625" y="649500"/>
            <a:ext cx="8705700" cy="4413300"/>
          </a:xfrm>
          <a:prstGeom prst="rect">
            <a:avLst/>
          </a:prstGeom>
        </p:spPr>
        <p:txBody>
          <a:bodyPr anchorCtr="0" anchor="t" bIns="91425" lIns="91425" spcFirstLastPara="1" rIns="91425" wrap="square" tIns="91425">
            <a:noAutofit/>
          </a:bodyPr>
          <a:lstStyle/>
          <a:p>
            <a:pPr indent="-368300" lvl="0" marL="457200" rtl="0" algn="l">
              <a:spcBef>
                <a:spcPts val="120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Get patched against this smb vulnerability</a:t>
            </a:r>
            <a:endParaRPr sz="2200">
              <a:solidFill>
                <a:schemeClr val="accent6"/>
              </a:solidFill>
              <a:latin typeface="Amatic SC"/>
              <a:ea typeface="Amatic SC"/>
              <a:cs typeface="Amatic SC"/>
              <a:sym typeface="Amatic SC"/>
            </a:endParaRPr>
          </a:p>
          <a:p>
            <a:pPr indent="-368300" lvl="0" marL="4572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You can also disable smb v1 (Microsoft Server Message Block on TCP 445 </a:t>
            </a:r>
            <a:endParaRPr sz="2200">
              <a:solidFill>
                <a:schemeClr val="accent6"/>
              </a:solidFill>
              <a:latin typeface="Amatic SC"/>
              <a:ea typeface="Amatic SC"/>
              <a:cs typeface="Amatic SC"/>
              <a:sym typeface="Amatic SC"/>
            </a:endParaRPr>
          </a:p>
          <a:p>
            <a:pPr indent="-368300" lvl="1" marL="9144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And what do we mean by TCP that is send or receive any data outside our network as we know there are many </a:t>
            </a:r>
            <a:endParaRPr sz="2200">
              <a:solidFill>
                <a:schemeClr val="accent6"/>
              </a:solidFill>
              <a:latin typeface="Amatic SC"/>
              <a:ea typeface="Amatic SC"/>
              <a:cs typeface="Amatic SC"/>
              <a:sym typeface="Amatic SC"/>
            </a:endParaRPr>
          </a:p>
          <a:p>
            <a:pPr indent="-368300" lvl="0" marL="4572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keep up to date in your windows patching </a:t>
            </a:r>
            <a:endParaRPr sz="2200">
              <a:solidFill>
                <a:schemeClr val="accent6"/>
              </a:solidFill>
              <a:latin typeface="Amatic SC"/>
              <a:ea typeface="Amatic SC"/>
              <a:cs typeface="Amatic SC"/>
              <a:sym typeface="Amatic SC"/>
            </a:endParaRPr>
          </a:p>
          <a:p>
            <a:pPr indent="-368300" lvl="0" marL="4572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keep up to date with your antivirus</a:t>
            </a:r>
            <a:endParaRPr sz="2200">
              <a:solidFill>
                <a:schemeClr val="accent6"/>
              </a:solidFill>
              <a:latin typeface="Amatic SC"/>
              <a:ea typeface="Amatic SC"/>
              <a:cs typeface="Amatic SC"/>
              <a:sym typeface="Amatic SC"/>
            </a:endParaRPr>
          </a:p>
          <a:p>
            <a:pPr indent="-368300" lvl="0" marL="4572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make sure all of your signatures are up to date</a:t>
            </a:r>
            <a:endParaRPr sz="2200">
              <a:solidFill>
                <a:schemeClr val="accent6"/>
              </a:solidFill>
              <a:latin typeface="Amatic SC"/>
              <a:ea typeface="Amatic SC"/>
              <a:cs typeface="Amatic SC"/>
              <a:sym typeface="Amatic SC"/>
            </a:endParaRPr>
          </a:p>
          <a:p>
            <a:pPr indent="-368300" lvl="0" marL="4572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majority of antivirus vendors do already have protection against this malware</a:t>
            </a:r>
            <a:endParaRPr sz="2200">
              <a:solidFill>
                <a:schemeClr val="accent6"/>
              </a:solidFill>
              <a:latin typeface="Amatic SC"/>
              <a:ea typeface="Amatic SC"/>
              <a:cs typeface="Amatic SC"/>
              <a:sym typeface="Amatic SC"/>
            </a:endParaRPr>
          </a:p>
          <a:p>
            <a:pPr indent="-368300" lvl="0" marL="457200" rtl="0" algn="l">
              <a:spcBef>
                <a:spcPts val="0"/>
              </a:spcBef>
              <a:spcAft>
                <a:spcPts val="0"/>
              </a:spcAft>
              <a:buClr>
                <a:schemeClr val="accent6"/>
              </a:buClr>
              <a:buSzPts val="2200"/>
              <a:buFont typeface="Amatic SC"/>
              <a:buChar char="●"/>
            </a:pPr>
            <a:r>
              <a:rPr lang="en" sz="2200">
                <a:solidFill>
                  <a:schemeClr val="accent6"/>
                </a:solidFill>
                <a:latin typeface="Amatic SC"/>
                <a:ea typeface="Amatic SC"/>
                <a:cs typeface="Amatic SC"/>
                <a:sym typeface="Amatic SC"/>
              </a:rPr>
              <a:t>use a firewall especially like a reputable one like blue coating in order to make sure that any traffic is being monitored, investigated, and appropriately blocked</a:t>
            </a:r>
            <a:endParaRPr sz="2200">
              <a:solidFill>
                <a:schemeClr val="accent6"/>
              </a:solidFill>
              <a:latin typeface="Amatic SC"/>
              <a:ea typeface="Amatic SC"/>
              <a:cs typeface="Amatic SC"/>
              <a:sym typeface="Amatic SC"/>
            </a:endParaRPr>
          </a:p>
          <a:p>
            <a:pPr indent="0" lvl="0" marL="0" rtl="0" algn="l">
              <a:spcBef>
                <a:spcPts val="1200"/>
              </a:spcBef>
              <a:spcAft>
                <a:spcPts val="1600"/>
              </a:spcAft>
              <a:buNone/>
            </a:pPr>
            <a:r>
              <a:t/>
            </a:r>
            <a:endParaRPr sz="2000">
              <a:solidFill>
                <a:schemeClr val="accent6"/>
              </a:solidFill>
              <a:latin typeface="Amatic SC"/>
              <a:ea typeface="Amatic SC"/>
              <a:cs typeface="Amatic SC"/>
              <a:sym typeface="Amatic S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chemeClr val="accent3"/>
                </a:solidFill>
                <a:latin typeface="Amatic SC"/>
                <a:ea typeface="Amatic SC"/>
                <a:cs typeface="Amatic SC"/>
                <a:sym typeface="Amatic SC"/>
              </a:rPr>
              <a:t>Spread the Word</a:t>
            </a:r>
            <a:endParaRPr sz="3600">
              <a:latin typeface="Amatic SC"/>
              <a:ea typeface="Amatic SC"/>
              <a:cs typeface="Amatic SC"/>
              <a:sym typeface="Amatic SC"/>
            </a:endParaRPr>
          </a:p>
          <a:p>
            <a:pPr indent="0" lvl="0" marL="0" rtl="0" algn="l">
              <a:spcBef>
                <a:spcPts val="1600"/>
              </a:spcBef>
              <a:spcAft>
                <a:spcPts val="0"/>
              </a:spcAft>
              <a:buClr>
                <a:srgbClr val="000000"/>
              </a:buClr>
              <a:buSzPts val="1100"/>
              <a:buFont typeface="Arial"/>
              <a:buNone/>
            </a:pPr>
            <a:r>
              <a:t/>
            </a:r>
            <a:endParaRPr>
              <a:latin typeface="Amatic SC"/>
              <a:ea typeface="Amatic SC"/>
              <a:cs typeface="Amatic SC"/>
              <a:sym typeface="Amatic SC"/>
            </a:endParaRPr>
          </a:p>
        </p:txBody>
      </p:sp>
      <p:sp>
        <p:nvSpPr>
          <p:cNvPr id="250" name="Google Shape;250;p29"/>
          <p:cNvSpPr txBox="1"/>
          <p:nvPr>
            <p:ph idx="1" type="body"/>
          </p:nvPr>
        </p:nvSpPr>
        <p:spPr>
          <a:xfrm>
            <a:off x="311700" y="1299050"/>
            <a:ext cx="8520600" cy="35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matic SC"/>
                <a:ea typeface="Amatic SC"/>
                <a:cs typeface="Amatic SC"/>
                <a:sym typeface="Amatic SC"/>
              </a:rPr>
              <a:t>What You Can Do:</a:t>
            </a:r>
            <a:endParaRPr sz="2400">
              <a:latin typeface="Amatic SC"/>
              <a:ea typeface="Amatic SC"/>
              <a:cs typeface="Amatic SC"/>
              <a:sym typeface="Amatic SC"/>
            </a:endParaRPr>
          </a:p>
          <a:p>
            <a:pPr indent="-381000" lvl="0" marL="457200" rtl="0" algn="l">
              <a:spcBef>
                <a:spcPts val="1600"/>
              </a:spcBef>
              <a:spcAft>
                <a:spcPts val="0"/>
              </a:spcAft>
              <a:buSzPts val="2400"/>
              <a:buFont typeface="Amatic SC"/>
              <a:buChar char="●"/>
            </a:pPr>
            <a:r>
              <a:rPr lang="en" sz="2400">
                <a:latin typeface="Amatic SC"/>
                <a:ea typeface="Amatic SC"/>
                <a:cs typeface="Amatic SC"/>
                <a:sym typeface="Amatic SC"/>
              </a:rPr>
              <a:t>Report to IT immediately so they can begin to scan for any unauthorized use of the os hardware.</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Generally, a trusted outside program could be used to immediately scan and terminate any suspicious programs running in the background.</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Again, reporting to i.T. immediately could prevent any further damage (if any) from </a:t>
            </a:r>
            <a:r>
              <a:rPr lang="en" sz="2400">
                <a:latin typeface="Amatic SC"/>
                <a:ea typeface="Amatic SC"/>
                <a:cs typeface="Amatic SC"/>
                <a:sym typeface="Amatic SC"/>
              </a:rPr>
              <a:t>occurring on the systems hardware.</a:t>
            </a:r>
            <a:r>
              <a:rPr lang="en" sz="2400">
                <a:latin typeface="Amatic SC"/>
                <a:ea typeface="Amatic SC"/>
                <a:cs typeface="Amatic SC"/>
                <a:sym typeface="Amatic SC"/>
              </a:rPr>
              <a:t> </a:t>
            </a:r>
            <a:endParaRPr sz="2400">
              <a:latin typeface="Amatic SC"/>
              <a:ea typeface="Amatic SC"/>
              <a:cs typeface="Amatic SC"/>
              <a:sym typeface="Amatic SC"/>
            </a:endParaRPr>
          </a:p>
        </p:txBody>
      </p:sp>
      <p:pic>
        <p:nvPicPr>
          <p:cNvPr id="251" name="Google Shape;251;p29"/>
          <p:cNvPicPr preferRelativeResize="0"/>
          <p:nvPr/>
        </p:nvPicPr>
        <p:blipFill>
          <a:blip r:embed="rId3">
            <a:alphaModFix/>
          </a:blip>
          <a:stretch>
            <a:fillRect/>
          </a:stretch>
        </p:blipFill>
        <p:spPr>
          <a:xfrm>
            <a:off x="7044875" y="0"/>
            <a:ext cx="2099124" cy="2099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3600">
                <a:solidFill>
                  <a:schemeClr val="accent3"/>
                </a:solidFill>
                <a:latin typeface="Amatic SC"/>
                <a:ea typeface="Amatic SC"/>
                <a:cs typeface="Amatic SC"/>
                <a:sym typeface="Amatic SC"/>
              </a:rPr>
              <a:t>How to Identify Adylkuzz:</a:t>
            </a:r>
            <a:endParaRPr sz="3600">
              <a:latin typeface="Amatic SC"/>
              <a:ea typeface="Amatic SC"/>
              <a:cs typeface="Amatic SC"/>
              <a:sym typeface="Amatic SC"/>
            </a:endParaRPr>
          </a:p>
        </p:txBody>
      </p:sp>
      <p:sp>
        <p:nvSpPr>
          <p:cNvPr id="257" name="Google Shape;257;p30"/>
          <p:cNvSpPr txBox="1"/>
          <p:nvPr>
            <p:ph idx="1" type="body"/>
          </p:nvPr>
        </p:nvSpPr>
        <p:spPr>
          <a:xfrm>
            <a:off x="311700" y="1401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matic SC"/>
                <a:ea typeface="Amatic SC"/>
                <a:cs typeface="Amatic SC"/>
                <a:sym typeface="Amatic SC"/>
              </a:rPr>
              <a:t>Signs you may have malware:</a:t>
            </a:r>
            <a:endParaRPr sz="2400">
              <a:solidFill>
                <a:srgbClr val="CCCCCC"/>
              </a:solidFill>
              <a:latin typeface="Amatic SC"/>
              <a:ea typeface="Amatic SC"/>
              <a:cs typeface="Amatic SC"/>
              <a:sym typeface="Amatic SC"/>
            </a:endParaRPr>
          </a:p>
          <a:p>
            <a:pPr indent="-381000" lvl="0" marL="457200" rtl="0" algn="l">
              <a:spcBef>
                <a:spcPts val="1600"/>
              </a:spcBef>
              <a:spcAft>
                <a:spcPts val="0"/>
              </a:spcAft>
              <a:buClr>
                <a:srgbClr val="CCCCCC"/>
              </a:buClr>
              <a:buSzPts val="2400"/>
              <a:buFont typeface="Amatic SC"/>
              <a:buChar char="●"/>
            </a:pPr>
            <a:r>
              <a:rPr lang="en" sz="2400">
                <a:solidFill>
                  <a:srgbClr val="CCCCCC"/>
                </a:solidFill>
                <a:latin typeface="Amatic SC"/>
                <a:ea typeface="Amatic SC"/>
                <a:cs typeface="Amatic SC"/>
                <a:sym typeface="Amatic SC"/>
              </a:rPr>
              <a:t>Msiexev.exe and wuauser.exe processes are running in Task Manager.</a:t>
            </a:r>
            <a:endParaRPr sz="2400">
              <a:solidFill>
                <a:srgbClr val="CCCCCC"/>
              </a:solidFill>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General slowness in os(i.e. Windows maximize and minimize slowly, games and videos running slowly as well).</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All programs on current operating system running at a sudden and unprecedentedly slow rate.</a:t>
            </a:r>
            <a:endParaRPr sz="2400">
              <a:latin typeface="Amatic SC"/>
              <a:ea typeface="Amatic SC"/>
              <a:cs typeface="Amatic SC"/>
              <a:sym typeface="Amatic SC"/>
            </a:endParaRPr>
          </a:p>
          <a:p>
            <a:pPr indent="0" lvl="0" marL="0" rtl="0" algn="l">
              <a:spcBef>
                <a:spcPts val="1600"/>
              </a:spcBef>
              <a:spcAft>
                <a:spcPts val="1600"/>
              </a:spcAft>
              <a:buNone/>
            </a:pPr>
            <a:r>
              <a:rPr lang="en"/>
              <a:t> </a:t>
            </a:r>
            <a:endParaRPr/>
          </a:p>
        </p:txBody>
      </p:sp>
      <p:pic>
        <p:nvPicPr>
          <p:cNvPr id="258" name="Google Shape;258;p30"/>
          <p:cNvPicPr preferRelativeResize="0"/>
          <p:nvPr/>
        </p:nvPicPr>
        <p:blipFill>
          <a:blip r:embed="rId3">
            <a:alphaModFix/>
          </a:blip>
          <a:stretch>
            <a:fillRect/>
          </a:stretch>
        </p:blipFill>
        <p:spPr>
          <a:xfrm>
            <a:off x="6501225" y="0"/>
            <a:ext cx="2642775" cy="264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Amatic SC"/>
                <a:ea typeface="Amatic SC"/>
                <a:cs typeface="Amatic SC"/>
                <a:sym typeface="Amatic SC"/>
              </a:rPr>
              <a:t>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4" name="Google Shape;264;p31"/>
          <p:cNvSpPr txBox="1"/>
          <p:nvPr>
            <p:ph idx="1" type="body"/>
          </p:nvPr>
        </p:nvSpPr>
        <p:spPr>
          <a:xfrm>
            <a:off x="727650" y="1205175"/>
            <a:ext cx="7688700" cy="384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Use firewall to block incoming connections from internet services that are </a:t>
            </a:r>
            <a:r>
              <a:rPr lang="en" sz="2400">
                <a:latin typeface="Amatic SC"/>
                <a:ea typeface="Amatic SC"/>
                <a:cs typeface="Amatic SC"/>
                <a:sym typeface="Amatic SC"/>
              </a:rPr>
              <a:t>publicly</a:t>
            </a:r>
            <a:r>
              <a:rPr lang="en" sz="2400">
                <a:latin typeface="Amatic SC"/>
                <a:ea typeface="Amatic SC"/>
                <a:cs typeface="Amatic SC"/>
                <a:sym typeface="Amatic SC"/>
              </a:rPr>
              <a:t> available</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Enforce strict password policies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Ensure programs and users have the lowest </a:t>
            </a:r>
            <a:r>
              <a:rPr lang="en" sz="2400">
                <a:latin typeface="Amatic SC"/>
                <a:ea typeface="Amatic SC"/>
                <a:cs typeface="Amatic SC"/>
                <a:sym typeface="Amatic SC"/>
              </a:rPr>
              <a:t>privileges</a:t>
            </a:r>
            <a:r>
              <a:rPr lang="en" sz="2400">
                <a:latin typeface="Amatic SC"/>
                <a:ea typeface="Amatic SC"/>
                <a:cs typeface="Amatic SC"/>
                <a:sym typeface="Amatic SC"/>
              </a:rPr>
              <a:t> </a:t>
            </a:r>
            <a:r>
              <a:rPr lang="en" sz="2400">
                <a:latin typeface="Amatic SC"/>
                <a:ea typeface="Amatic SC"/>
                <a:cs typeface="Amatic SC"/>
                <a:sym typeface="Amatic SC"/>
              </a:rPr>
              <a:t>available</a:t>
            </a:r>
            <a:r>
              <a:rPr lang="en" sz="2400">
                <a:latin typeface="Amatic SC"/>
                <a:ea typeface="Amatic SC"/>
                <a:cs typeface="Amatic SC"/>
                <a:sym typeface="Amatic SC"/>
              </a:rPr>
              <a:t> to </a:t>
            </a:r>
            <a:r>
              <a:rPr lang="en" sz="2400">
                <a:latin typeface="Amatic SC"/>
                <a:ea typeface="Amatic SC"/>
                <a:cs typeface="Amatic SC"/>
                <a:sym typeface="Amatic SC"/>
              </a:rPr>
              <a:t>complete</a:t>
            </a:r>
            <a:r>
              <a:rPr lang="en" sz="2400">
                <a:latin typeface="Amatic SC"/>
                <a:ea typeface="Amatic SC"/>
                <a:cs typeface="Amatic SC"/>
                <a:sym typeface="Amatic SC"/>
              </a:rPr>
              <a:t> a task</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Disable autoplay</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Turn off file sharing if not need</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Turn off or remove </a:t>
            </a:r>
            <a:r>
              <a:rPr lang="en" sz="2400">
                <a:latin typeface="Amatic SC"/>
                <a:ea typeface="Amatic SC"/>
                <a:cs typeface="Amatic SC"/>
                <a:sym typeface="Amatic SC"/>
              </a:rPr>
              <a:t>unnecessary</a:t>
            </a:r>
            <a:r>
              <a:rPr lang="en" sz="2400">
                <a:latin typeface="Amatic SC"/>
                <a:ea typeface="Amatic SC"/>
                <a:cs typeface="Amatic SC"/>
                <a:sym typeface="Amatic SC"/>
              </a:rPr>
              <a:t> services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Block access to threatened services until a patch is applied</a:t>
            </a:r>
            <a:endParaRPr sz="2400">
              <a:latin typeface="Amatic SC"/>
              <a:ea typeface="Amatic SC"/>
              <a:cs typeface="Amatic SC"/>
              <a:sym typeface="Amatic SC"/>
            </a:endParaRPr>
          </a:p>
        </p:txBody>
      </p:sp>
      <p:pic>
        <p:nvPicPr>
          <p:cNvPr id="265" name="Google Shape;265;p31"/>
          <p:cNvPicPr preferRelativeResize="0"/>
          <p:nvPr/>
        </p:nvPicPr>
        <p:blipFill>
          <a:blip r:embed="rId3">
            <a:alphaModFix/>
          </a:blip>
          <a:stretch>
            <a:fillRect/>
          </a:stretch>
        </p:blipFill>
        <p:spPr>
          <a:xfrm>
            <a:off x="7602950" y="3678650"/>
            <a:ext cx="1464850" cy="146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Introductions</a:t>
            </a:r>
            <a:endParaRPr sz="3600">
              <a:latin typeface="Amatic SC"/>
              <a:ea typeface="Amatic SC"/>
              <a:cs typeface="Amatic SC"/>
              <a:sym typeface="Amatic SC"/>
            </a:endParaRPr>
          </a:p>
        </p:txBody>
      </p:sp>
      <p:pic>
        <p:nvPicPr>
          <p:cNvPr id="70" name="Google Shape;70;p14"/>
          <p:cNvPicPr preferRelativeResize="0"/>
          <p:nvPr/>
        </p:nvPicPr>
        <p:blipFill>
          <a:blip r:embed="rId3">
            <a:alphaModFix/>
          </a:blip>
          <a:stretch>
            <a:fillRect/>
          </a:stretch>
        </p:blipFill>
        <p:spPr>
          <a:xfrm>
            <a:off x="1224600" y="1185225"/>
            <a:ext cx="7119828" cy="3820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Amatic SC"/>
                <a:ea typeface="Amatic SC"/>
                <a:cs typeface="Amatic SC"/>
                <a:sym typeface="Amatic SC"/>
              </a:rPr>
              <a:t>Recommendations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 name="Google Shape;271;p32"/>
          <p:cNvSpPr txBox="1"/>
          <p:nvPr>
            <p:ph idx="1" type="body"/>
          </p:nvPr>
        </p:nvSpPr>
        <p:spPr>
          <a:xfrm>
            <a:off x="727650" y="1205175"/>
            <a:ext cx="7688700" cy="3844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Always keep patches up to date</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Configure mail server to block or remove emails that contain attachments commonly used to spread threats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Isolate compromised computers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Train employees not to open </a:t>
            </a:r>
            <a:r>
              <a:rPr lang="en" sz="2400">
                <a:latin typeface="Amatic SC"/>
                <a:ea typeface="Amatic SC"/>
                <a:cs typeface="Amatic SC"/>
                <a:sym typeface="Amatic SC"/>
              </a:rPr>
              <a:t>attachments</a:t>
            </a:r>
            <a:r>
              <a:rPr lang="en" sz="2400">
                <a:latin typeface="Amatic SC"/>
                <a:ea typeface="Amatic SC"/>
                <a:cs typeface="Amatic SC"/>
                <a:sym typeface="Amatic SC"/>
              </a:rPr>
              <a:t> they are not </a:t>
            </a:r>
            <a:r>
              <a:rPr lang="en" sz="2400">
                <a:latin typeface="Amatic SC"/>
                <a:ea typeface="Amatic SC"/>
                <a:cs typeface="Amatic SC"/>
                <a:sym typeface="Amatic SC"/>
              </a:rPr>
              <a:t>expecting</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Do not execute software from the internet that cannot be scanned for viruses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If bluetooth is not required, disable it</a:t>
            </a:r>
            <a:endParaRPr sz="2400">
              <a:latin typeface="Amatic SC"/>
              <a:ea typeface="Amatic SC"/>
              <a:cs typeface="Amatic SC"/>
              <a:sym typeface="Amatic SC"/>
            </a:endParaRPr>
          </a:p>
        </p:txBody>
      </p:sp>
      <p:pic>
        <p:nvPicPr>
          <p:cNvPr id="272" name="Google Shape;272;p32"/>
          <p:cNvPicPr preferRelativeResize="0"/>
          <p:nvPr/>
        </p:nvPicPr>
        <p:blipFill>
          <a:blip r:embed="rId3">
            <a:alphaModFix/>
          </a:blip>
          <a:stretch>
            <a:fillRect/>
          </a:stretch>
        </p:blipFill>
        <p:spPr>
          <a:xfrm>
            <a:off x="7602950" y="3678650"/>
            <a:ext cx="1464850" cy="146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Summary</a:t>
            </a:r>
            <a:endParaRPr sz="3600">
              <a:latin typeface="Amatic SC"/>
              <a:ea typeface="Amatic SC"/>
              <a:cs typeface="Amatic SC"/>
              <a:sym typeface="Amatic SC"/>
            </a:endParaRPr>
          </a:p>
        </p:txBody>
      </p:sp>
      <p:pic>
        <p:nvPicPr>
          <p:cNvPr id="278" name="Google Shape;278;p33"/>
          <p:cNvPicPr preferRelativeResize="0"/>
          <p:nvPr/>
        </p:nvPicPr>
        <p:blipFill>
          <a:blip r:embed="rId3">
            <a:alphaModFix/>
          </a:blip>
          <a:stretch>
            <a:fillRect/>
          </a:stretch>
        </p:blipFill>
        <p:spPr>
          <a:xfrm>
            <a:off x="5691100" y="3285500"/>
            <a:ext cx="2942501" cy="1348650"/>
          </a:xfrm>
          <a:prstGeom prst="rect">
            <a:avLst/>
          </a:prstGeom>
          <a:noFill/>
          <a:ln>
            <a:noFill/>
          </a:ln>
        </p:spPr>
      </p:pic>
      <p:sp>
        <p:nvSpPr>
          <p:cNvPr id="279" name="Google Shape;279;p33"/>
          <p:cNvSpPr txBox="1"/>
          <p:nvPr/>
        </p:nvSpPr>
        <p:spPr>
          <a:xfrm>
            <a:off x="6510425" y="3254650"/>
            <a:ext cx="2123100" cy="7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matic SC"/>
                <a:ea typeface="Amatic SC"/>
                <a:cs typeface="Amatic SC"/>
                <a:sym typeface="Amatic SC"/>
              </a:rPr>
              <a:t>Peak Medical </a:t>
            </a:r>
            <a:endParaRPr sz="3000">
              <a:solidFill>
                <a:schemeClr val="dk1"/>
              </a:solidFill>
              <a:latin typeface="Amatic SC"/>
              <a:ea typeface="Amatic SC"/>
              <a:cs typeface="Amatic SC"/>
              <a:sym typeface="Amatic SC"/>
            </a:endParaRPr>
          </a:p>
        </p:txBody>
      </p:sp>
      <p:sp>
        <p:nvSpPr>
          <p:cNvPr id="280" name="Google Shape;280;p33"/>
          <p:cNvSpPr txBox="1"/>
          <p:nvPr/>
        </p:nvSpPr>
        <p:spPr>
          <a:xfrm>
            <a:off x="6510425" y="3929575"/>
            <a:ext cx="2212200" cy="48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Amatic SC"/>
                <a:ea typeface="Amatic SC"/>
                <a:cs typeface="Amatic SC"/>
                <a:sym typeface="Amatic SC"/>
              </a:rPr>
              <a:t>Supplies</a:t>
            </a:r>
            <a:endParaRPr/>
          </a:p>
        </p:txBody>
      </p:sp>
      <p:pic>
        <p:nvPicPr>
          <p:cNvPr id="281" name="Google Shape;281;p33"/>
          <p:cNvPicPr preferRelativeResize="0"/>
          <p:nvPr/>
        </p:nvPicPr>
        <p:blipFill>
          <a:blip r:embed="rId4">
            <a:alphaModFix/>
          </a:blip>
          <a:stretch>
            <a:fillRect/>
          </a:stretch>
        </p:blipFill>
        <p:spPr>
          <a:xfrm rot="-266349">
            <a:off x="945608" y="1080478"/>
            <a:ext cx="6707259" cy="22290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Questions?</a:t>
            </a:r>
            <a:endParaRPr sz="3600">
              <a:latin typeface="Amatic SC"/>
              <a:ea typeface="Amatic SC"/>
              <a:cs typeface="Amatic SC"/>
              <a:sym typeface="Amatic SC"/>
            </a:endParaRPr>
          </a:p>
        </p:txBody>
      </p:sp>
      <p:pic>
        <p:nvPicPr>
          <p:cNvPr id="287" name="Google Shape;287;p34"/>
          <p:cNvPicPr preferRelativeResize="0"/>
          <p:nvPr/>
        </p:nvPicPr>
        <p:blipFill>
          <a:blip r:embed="rId3">
            <a:alphaModFix/>
          </a:blip>
          <a:stretch>
            <a:fillRect/>
          </a:stretch>
        </p:blipFill>
        <p:spPr>
          <a:xfrm>
            <a:off x="2653125" y="963775"/>
            <a:ext cx="3820975"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Our Opportunity</a:t>
            </a:r>
            <a:endParaRPr sz="3600">
              <a:latin typeface="Amatic SC"/>
              <a:ea typeface="Amatic SC"/>
              <a:cs typeface="Amatic SC"/>
              <a:sym typeface="Amatic SC"/>
            </a:endParaRPr>
          </a:p>
        </p:txBody>
      </p:sp>
      <p:sp>
        <p:nvSpPr>
          <p:cNvPr id="76" name="Google Shape;76;p15"/>
          <p:cNvSpPr txBox="1"/>
          <p:nvPr>
            <p:ph idx="1" type="body"/>
          </p:nvPr>
        </p:nvSpPr>
        <p:spPr>
          <a:xfrm>
            <a:off x="311700" y="1416750"/>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Objectectives:</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What is malware?</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How did this </a:t>
            </a:r>
            <a:r>
              <a:rPr lang="en" sz="2400">
                <a:latin typeface="Amatic SC"/>
                <a:ea typeface="Amatic SC"/>
                <a:cs typeface="Amatic SC"/>
                <a:sym typeface="Amatic SC"/>
              </a:rPr>
              <a:t>happen</a:t>
            </a:r>
            <a:r>
              <a:rPr lang="en" sz="2400">
                <a:latin typeface="Amatic SC"/>
                <a:ea typeface="Amatic SC"/>
                <a:cs typeface="Amatic SC"/>
                <a:sym typeface="Amatic SC"/>
              </a:rPr>
              <a:t>?</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Increasing security (awareness, training, etc.)</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Understanding What makes us vulnerable</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Risks to the organization</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recommendations</a:t>
            </a:r>
            <a:endParaRPr sz="2400">
              <a:latin typeface="Amatic SC"/>
              <a:ea typeface="Amatic SC"/>
              <a:cs typeface="Amatic SC"/>
              <a:sym typeface="Amatic SC"/>
            </a:endParaRPr>
          </a:p>
        </p:txBody>
      </p:sp>
      <p:pic>
        <p:nvPicPr>
          <p:cNvPr id="77" name="Google Shape;77;p15"/>
          <p:cNvPicPr preferRelativeResize="0"/>
          <p:nvPr/>
        </p:nvPicPr>
        <p:blipFill>
          <a:blip r:embed="rId3">
            <a:alphaModFix/>
          </a:blip>
          <a:stretch>
            <a:fillRect/>
          </a:stretch>
        </p:blipFill>
        <p:spPr>
          <a:xfrm>
            <a:off x="6078375" y="1996675"/>
            <a:ext cx="3065625" cy="3060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What is Adylkuzz?</a:t>
            </a:r>
            <a:endParaRPr sz="3600">
              <a:latin typeface="Amatic SC"/>
              <a:ea typeface="Amatic SC"/>
              <a:cs typeface="Amatic SC"/>
              <a:sym typeface="Amatic SC"/>
            </a:endParaRPr>
          </a:p>
          <a:p>
            <a:pPr indent="0" lvl="0" marL="0" rtl="0" algn="l">
              <a:spcBef>
                <a:spcPts val="0"/>
              </a:spcBef>
              <a:spcAft>
                <a:spcPts val="0"/>
              </a:spcAft>
              <a:buNone/>
            </a:pPr>
            <a:r>
              <a:t/>
            </a:r>
            <a:endParaRPr>
              <a:latin typeface="Amatic SC"/>
              <a:ea typeface="Amatic SC"/>
              <a:cs typeface="Amatic SC"/>
              <a:sym typeface="Amatic SC"/>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Malware: </a:t>
            </a:r>
            <a:r>
              <a:rPr lang="en" sz="2400">
                <a:latin typeface="Amatic SC"/>
                <a:ea typeface="Amatic SC"/>
                <a:cs typeface="Amatic SC"/>
                <a:sym typeface="Amatic SC"/>
              </a:rPr>
              <a:t>Cryptomining botnet</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SHadow Brokers Hackers Group leaked an exploit created by the NSA</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Exploit: EternalBlue</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Affects windows 8 operating system &amp; </a:t>
            </a:r>
            <a:r>
              <a:rPr lang="en" sz="2400">
                <a:latin typeface="Amatic SC"/>
                <a:ea typeface="Amatic SC"/>
                <a:cs typeface="Amatic SC"/>
                <a:sym typeface="Amatic SC"/>
              </a:rPr>
              <a:t>Window server 2008 (unpatched)</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Uses smb protocol to mine Monero currency</a:t>
            </a:r>
            <a:endParaRPr sz="2400">
              <a:latin typeface="Amatic SC"/>
              <a:ea typeface="Amatic SC"/>
              <a:cs typeface="Amatic SC"/>
              <a:sym typeface="Amatic SC"/>
            </a:endParaRPr>
          </a:p>
        </p:txBody>
      </p:sp>
      <p:pic>
        <p:nvPicPr>
          <p:cNvPr id="84" name="Google Shape;84;p16"/>
          <p:cNvPicPr preferRelativeResize="0"/>
          <p:nvPr/>
        </p:nvPicPr>
        <p:blipFill>
          <a:blip r:embed="rId3">
            <a:alphaModFix/>
          </a:blip>
          <a:stretch>
            <a:fillRect/>
          </a:stretch>
        </p:blipFill>
        <p:spPr>
          <a:xfrm>
            <a:off x="6862275" y="304800"/>
            <a:ext cx="2084725" cy="2084725"/>
          </a:xfrm>
          <a:prstGeom prst="rect">
            <a:avLst/>
          </a:prstGeom>
          <a:noFill/>
          <a:ln>
            <a:noFill/>
          </a:ln>
        </p:spPr>
      </p:pic>
      <p:pic>
        <p:nvPicPr>
          <p:cNvPr id="85" name="Google Shape;85;p16"/>
          <p:cNvPicPr preferRelativeResize="0"/>
          <p:nvPr/>
        </p:nvPicPr>
        <p:blipFill>
          <a:blip r:embed="rId4">
            <a:alphaModFix/>
          </a:blip>
          <a:stretch>
            <a:fillRect/>
          </a:stretch>
        </p:blipFill>
        <p:spPr>
          <a:xfrm>
            <a:off x="6780600" y="2684000"/>
            <a:ext cx="2318800" cy="2318800"/>
          </a:xfrm>
          <a:prstGeom prst="rect">
            <a:avLst/>
          </a:prstGeom>
          <a:noFill/>
          <a:ln>
            <a:noFill/>
          </a:ln>
        </p:spPr>
      </p:pic>
      <p:pic>
        <p:nvPicPr>
          <p:cNvPr id="86" name="Google Shape;86;p16"/>
          <p:cNvPicPr preferRelativeResize="0"/>
          <p:nvPr/>
        </p:nvPicPr>
        <p:blipFill>
          <a:blip r:embed="rId5">
            <a:alphaModFix/>
          </a:blip>
          <a:stretch>
            <a:fillRect/>
          </a:stretch>
        </p:blipFill>
        <p:spPr>
          <a:xfrm>
            <a:off x="3503575" y="3429425"/>
            <a:ext cx="1656900" cy="165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What is Adylkuzz?</a:t>
            </a:r>
            <a:endParaRPr sz="3600">
              <a:latin typeface="Amatic SC"/>
              <a:ea typeface="Amatic SC"/>
              <a:cs typeface="Amatic SC"/>
              <a:sym typeface="Amatic SC"/>
            </a:endParaRPr>
          </a:p>
          <a:p>
            <a:pPr indent="0" lvl="0" marL="0" rtl="0" algn="l">
              <a:spcBef>
                <a:spcPts val="0"/>
              </a:spcBef>
              <a:spcAft>
                <a:spcPts val="0"/>
              </a:spcAft>
              <a:buNone/>
            </a:pPr>
            <a:r>
              <a:t/>
            </a:r>
            <a:endParaRPr/>
          </a:p>
        </p:txBody>
      </p:sp>
      <p:sp>
        <p:nvSpPr>
          <p:cNvPr id="92" name="Google Shape;92;p17"/>
          <p:cNvSpPr txBox="1"/>
          <p:nvPr>
            <p:ph idx="1" type="body"/>
          </p:nvPr>
        </p:nvSpPr>
        <p:spPr>
          <a:xfrm>
            <a:off x="727650" y="1477000"/>
            <a:ext cx="7688700" cy="355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Made its debut in May 2017</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Generated millions in Euros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Piggybacked off the vulnerability of </a:t>
            </a:r>
            <a:r>
              <a:rPr lang="en" sz="2400">
                <a:latin typeface="Amatic SC"/>
                <a:ea typeface="Amatic SC"/>
                <a:cs typeface="Amatic SC"/>
                <a:sym typeface="Amatic SC"/>
              </a:rPr>
              <a:t>eternalblue</a:t>
            </a:r>
            <a:r>
              <a:rPr lang="en" sz="2400">
                <a:latin typeface="Amatic SC"/>
                <a:ea typeface="Amatic SC"/>
                <a:cs typeface="Amatic SC"/>
                <a:sym typeface="Amatic SC"/>
              </a:rPr>
              <a:t>/doublepulsar</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Operated </a:t>
            </a:r>
            <a:r>
              <a:rPr lang="en" sz="2400">
                <a:latin typeface="Amatic SC"/>
                <a:ea typeface="Amatic SC"/>
                <a:cs typeface="Amatic SC"/>
                <a:sym typeface="Amatic SC"/>
              </a:rPr>
              <a:t>undetected</a:t>
            </a:r>
            <a:r>
              <a:rPr lang="en" sz="2400">
                <a:latin typeface="Amatic SC"/>
                <a:ea typeface="Amatic SC"/>
                <a:cs typeface="Amatic SC"/>
                <a:sym typeface="Amatic SC"/>
              </a:rPr>
              <a:t> for several weeks</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Made to execute undetected</a:t>
            </a:r>
            <a:endParaRPr sz="2400">
              <a:latin typeface="Amatic SC"/>
              <a:ea typeface="Amatic SC"/>
              <a:cs typeface="Amatic SC"/>
              <a:sym typeface="Amatic SC"/>
            </a:endParaRPr>
          </a:p>
        </p:txBody>
      </p:sp>
      <p:pic>
        <p:nvPicPr>
          <p:cNvPr id="93" name="Google Shape;93;p17"/>
          <p:cNvPicPr preferRelativeResize="0"/>
          <p:nvPr/>
        </p:nvPicPr>
        <p:blipFill>
          <a:blip r:embed="rId3">
            <a:alphaModFix/>
          </a:blip>
          <a:stretch>
            <a:fillRect/>
          </a:stretch>
        </p:blipFill>
        <p:spPr>
          <a:xfrm>
            <a:off x="7298400" y="3478185"/>
            <a:ext cx="1651076" cy="1635090"/>
          </a:xfrm>
          <a:prstGeom prst="rect">
            <a:avLst/>
          </a:prstGeom>
          <a:noFill/>
          <a:ln>
            <a:noFill/>
          </a:ln>
        </p:spPr>
      </p:pic>
      <p:pic>
        <p:nvPicPr>
          <p:cNvPr id="94" name="Google Shape;94;p17"/>
          <p:cNvPicPr preferRelativeResize="0"/>
          <p:nvPr/>
        </p:nvPicPr>
        <p:blipFill>
          <a:blip r:embed="rId4">
            <a:alphaModFix/>
          </a:blip>
          <a:stretch>
            <a:fillRect/>
          </a:stretch>
        </p:blipFill>
        <p:spPr>
          <a:xfrm rot="-1112376">
            <a:off x="3921625" y="325674"/>
            <a:ext cx="2048024" cy="1244175"/>
          </a:xfrm>
          <a:prstGeom prst="rect">
            <a:avLst/>
          </a:prstGeom>
          <a:noFill/>
          <a:ln>
            <a:noFill/>
          </a:ln>
        </p:spPr>
      </p:pic>
      <p:pic>
        <p:nvPicPr>
          <p:cNvPr id="95" name="Google Shape;95;p17"/>
          <p:cNvPicPr preferRelativeResize="0"/>
          <p:nvPr/>
        </p:nvPicPr>
        <p:blipFill>
          <a:blip r:embed="rId4">
            <a:alphaModFix/>
          </a:blip>
          <a:stretch>
            <a:fillRect/>
          </a:stretch>
        </p:blipFill>
        <p:spPr>
          <a:xfrm rot="-1112376">
            <a:off x="4389775" y="433524"/>
            <a:ext cx="2048024" cy="1244175"/>
          </a:xfrm>
          <a:prstGeom prst="rect">
            <a:avLst/>
          </a:prstGeom>
          <a:noFill/>
          <a:ln>
            <a:noFill/>
          </a:ln>
        </p:spPr>
      </p:pic>
      <p:pic>
        <p:nvPicPr>
          <p:cNvPr id="96" name="Google Shape;96;p17"/>
          <p:cNvPicPr preferRelativeResize="0"/>
          <p:nvPr/>
        </p:nvPicPr>
        <p:blipFill>
          <a:blip r:embed="rId4">
            <a:alphaModFix/>
          </a:blip>
          <a:stretch>
            <a:fillRect/>
          </a:stretch>
        </p:blipFill>
        <p:spPr>
          <a:xfrm rot="-1112376">
            <a:off x="4852150" y="535724"/>
            <a:ext cx="2048024" cy="1244175"/>
          </a:xfrm>
          <a:prstGeom prst="rect">
            <a:avLst/>
          </a:prstGeom>
          <a:noFill/>
          <a:ln>
            <a:noFill/>
          </a:ln>
        </p:spPr>
      </p:pic>
      <p:pic>
        <p:nvPicPr>
          <p:cNvPr id="97" name="Google Shape;97;p17"/>
          <p:cNvPicPr preferRelativeResize="0"/>
          <p:nvPr/>
        </p:nvPicPr>
        <p:blipFill>
          <a:blip r:embed="rId4">
            <a:alphaModFix/>
          </a:blip>
          <a:stretch>
            <a:fillRect/>
          </a:stretch>
        </p:blipFill>
        <p:spPr>
          <a:xfrm rot="-1112376">
            <a:off x="5601025" y="535724"/>
            <a:ext cx="2048024" cy="1244175"/>
          </a:xfrm>
          <a:prstGeom prst="rect">
            <a:avLst/>
          </a:prstGeom>
          <a:noFill/>
          <a:ln>
            <a:noFill/>
          </a:ln>
        </p:spPr>
      </p:pic>
      <p:pic>
        <p:nvPicPr>
          <p:cNvPr id="98" name="Google Shape;98;p17"/>
          <p:cNvPicPr preferRelativeResize="0"/>
          <p:nvPr/>
        </p:nvPicPr>
        <p:blipFill>
          <a:blip r:embed="rId3">
            <a:alphaModFix/>
          </a:blip>
          <a:stretch>
            <a:fillRect/>
          </a:stretch>
        </p:blipFill>
        <p:spPr>
          <a:xfrm>
            <a:off x="6293450" y="3516635"/>
            <a:ext cx="1651076" cy="1635090"/>
          </a:xfrm>
          <a:prstGeom prst="rect">
            <a:avLst/>
          </a:prstGeom>
          <a:noFill/>
          <a:ln>
            <a:noFill/>
          </a:ln>
        </p:spPr>
      </p:pic>
      <p:pic>
        <p:nvPicPr>
          <p:cNvPr id="99" name="Google Shape;99;p17"/>
          <p:cNvPicPr preferRelativeResize="0"/>
          <p:nvPr/>
        </p:nvPicPr>
        <p:blipFill>
          <a:blip r:embed="rId4">
            <a:alphaModFix/>
          </a:blip>
          <a:stretch>
            <a:fillRect/>
          </a:stretch>
        </p:blipFill>
        <p:spPr>
          <a:xfrm rot="-1112376">
            <a:off x="6252450" y="581724"/>
            <a:ext cx="2048024" cy="1244175"/>
          </a:xfrm>
          <a:prstGeom prst="rect">
            <a:avLst/>
          </a:prstGeom>
          <a:noFill/>
          <a:ln>
            <a:noFill/>
          </a:ln>
        </p:spPr>
      </p:pic>
      <p:pic>
        <p:nvPicPr>
          <p:cNvPr id="100" name="Google Shape;100;p17"/>
          <p:cNvPicPr preferRelativeResize="0"/>
          <p:nvPr/>
        </p:nvPicPr>
        <p:blipFill>
          <a:blip r:embed="rId4">
            <a:alphaModFix/>
          </a:blip>
          <a:stretch>
            <a:fillRect/>
          </a:stretch>
        </p:blipFill>
        <p:spPr>
          <a:xfrm rot="-1112376">
            <a:off x="6917625" y="650374"/>
            <a:ext cx="2048024" cy="124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600">
                <a:latin typeface="Amatic SC"/>
                <a:ea typeface="Amatic SC"/>
                <a:cs typeface="Amatic SC"/>
                <a:sym typeface="Amatic SC"/>
              </a:rPr>
              <a:t>Adylkuzz: How does it work? PATCH</a:t>
            </a:r>
            <a:endParaRPr sz="3600">
              <a:latin typeface="Amatic SC"/>
              <a:ea typeface="Amatic SC"/>
              <a:cs typeface="Amatic SC"/>
              <a:sym typeface="Amatic SC"/>
            </a:endParaRPr>
          </a:p>
          <a:p>
            <a:pPr indent="0" lvl="0" marL="0" rtl="0" algn="l">
              <a:spcBef>
                <a:spcPts val="0"/>
              </a:spcBef>
              <a:spcAft>
                <a:spcPts val="0"/>
              </a:spcAft>
              <a:buNone/>
            </a:pPr>
            <a:r>
              <a:t/>
            </a:r>
            <a:endParaRPr sz="3600">
              <a:latin typeface="Amatic SC"/>
              <a:ea typeface="Amatic SC"/>
              <a:cs typeface="Amatic SC"/>
              <a:sym typeface="Amatic SC"/>
            </a:endParaRPr>
          </a:p>
          <a:p>
            <a:pPr indent="0" lvl="0" marL="0" rtl="0" algn="l">
              <a:spcBef>
                <a:spcPts val="0"/>
              </a:spcBef>
              <a:spcAft>
                <a:spcPts val="0"/>
              </a:spcAft>
              <a:buNone/>
            </a:pPr>
            <a:r>
              <a:t/>
            </a:r>
            <a:endParaRPr/>
          </a:p>
        </p:txBody>
      </p:sp>
      <p:sp>
        <p:nvSpPr>
          <p:cNvPr id="106" name="Google Shape;106;p18"/>
          <p:cNvSpPr txBox="1"/>
          <p:nvPr>
            <p:ph idx="1" type="body"/>
          </p:nvPr>
        </p:nvSpPr>
        <p:spPr>
          <a:xfrm>
            <a:off x="727650" y="1205175"/>
            <a:ext cx="3191700" cy="355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Scan internet for port 445</a:t>
            </a:r>
            <a:endParaRPr sz="2400">
              <a:latin typeface="Amatic SC"/>
              <a:ea typeface="Amatic SC"/>
              <a:cs typeface="Amatic SC"/>
              <a:sym typeface="Amatic SC"/>
            </a:endParaRPr>
          </a:p>
          <a:p>
            <a:pPr indent="0" lvl="0" marL="457200" rtl="0" algn="l">
              <a:spcBef>
                <a:spcPts val="1600"/>
              </a:spcBef>
              <a:spcAft>
                <a:spcPts val="0"/>
              </a:spcAft>
              <a:buNone/>
            </a:pPr>
            <a:r>
              <a:t/>
            </a:r>
            <a:endParaRPr sz="2400">
              <a:latin typeface="Amatic SC"/>
              <a:ea typeface="Amatic SC"/>
              <a:cs typeface="Amatic SC"/>
              <a:sym typeface="Amatic SC"/>
            </a:endParaRPr>
          </a:p>
          <a:p>
            <a:pPr indent="-381000" lvl="0" marL="457200" rtl="0" algn="l">
              <a:spcBef>
                <a:spcPts val="1600"/>
              </a:spcBef>
              <a:spcAft>
                <a:spcPts val="0"/>
              </a:spcAft>
              <a:buSzPts val="2400"/>
              <a:buFont typeface="Amatic SC"/>
              <a:buChar char="●"/>
            </a:pPr>
            <a:r>
              <a:rPr lang="en" sz="2400">
                <a:latin typeface="Amatic SC"/>
                <a:ea typeface="Amatic SC"/>
                <a:cs typeface="Amatic SC"/>
                <a:sym typeface="Amatic SC"/>
              </a:rPr>
              <a:t>Use eternalblue to hack us.</a:t>
            </a:r>
            <a:endParaRPr sz="2400">
              <a:latin typeface="Amatic SC"/>
              <a:ea typeface="Amatic SC"/>
              <a:cs typeface="Amatic SC"/>
              <a:sym typeface="Amatic SC"/>
            </a:endParaRPr>
          </a:p>
          <a:p>
            <a:pPr indent="0" lvl="0" marL="457200" rtl="0" algn="l">
              <a:spcBef>
                <a:spcPts val="1600"/>
              </a:spcBef>
              <a:spcAft>
                <a:spcPts val="0"/>
              </a:spcAft>
              <a:buNone/>
            </a:pPr>
            <a:r>
              <a:t/>
            </a:r>
            <a:endParaRPr sz="2400">
              <a:latin typeface="Amatic SC"/>
              <a:ea typeface="Amatic SC"/>
              <a:cs typeface="Amatic SC"/>
              <a:sym typeface="Amatic SC"/>
            </a:endParaRPr>
          </a:p>
          <a:p>
            <a:pPr indent="-381000" lvl="0" marL="457200" rtl="0" algn="l">
              <a:spcBef>
                <a:spcPts val="1600"/>
              </a:spcBef>
              <a:spcAft>
                <a:spcPts val="0"/>
              </a:spcAft>
              <a:buSzPts val="2400"/>
              <a:buFont typeface="Amatic SC"/>
              <a:buChar char="●"/>
            </a:pPr>
            <a:r>
              <a:rPr lang="en" sz="2400">
                <a:latin typeface="Amatic SC"/>
                <a:ea typeface="Amatic SC"/>
                <a:cs typeface="Amatic SC"/>
                <a:sym typeface="Amatic SC"/>
              </a:rPr>
              <a:t>Transfer adylkuzz.exe</a:t>
            </a:r>
            <a:endParaRPr sz="2400">
              <a:latin typeface="Amatic SC"/>
              <a:ea typeface="Amatic SC"/>
              <a:cs typeface="Amatic SC"/>
              <a:sym typeface="Amatic SC"/>
            </a:endParaRPr>
          </a:p>
        </p:txBody>
      </p:sp>
      <p:pic>
        <p:nvPicPr>
          <p:cNvPr id="107" name="Google Shape;107;p18"/>
          <p:cNvPicPr preferRelativeResize="0"/>
          <p:nvPr/>
        </p:nvPicPr>
        <p:blipFill>
          <a:blip r:embed="rId3">
            <a:alphaModFix/>
          </a:blip>
          <a:stretch>
            <a:fillRect/>
          </a:stretch>
        </p:blipFill>
        <p:spPr>
          <a:xfrm>
            <a:off x="4269100" y="1150100"/>
            <a:ext cx="4501899" cy="356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Adylkuzz: How does it work?	And</a:t>
            </a:r>
            <a:endParaRPr sz="3600">
              <a:latin typeface="Amatic SC"/>
              <a:ea typeface="Amatic SC"/>
              <a:cs typeface="Amatic SC"/>
              <a:sym typeface="Amatic SC"/>
            </a:endParaRPr>
          </a:p>
          <a:p>
            <a:pPr indent="0" lvl="0" marL="0" rtl="0" algn="l">
              <a:spcBef>
                <a:spcPts val="0"/>
              </a:spcBef>
              <a:spcAft>
                <a:spcPts val="0"/>
              </a:spcAft>
              <a:buNone/>
            </a:pPr>
            <a:r>
              <a:t/>
            </a:r>
            <a:endParaRPr sz="3600">
              <a:latin typeface="Amatic SC"/>
              <a:ea typeface="Amatic SC"/>
              <a:cs typeface="Amatic SC"/>
              <a:sym typeface="Amatic SC"/>
            </a:endParaRPr>
          </a:p>
          <a:p>
            <a:pPr indent="0" lvl="0" marL="0" rtl="0" algn="l">
              <a:spcBef>
                <a:spcPts val="0"/>
              </a:spcBef>
              <a:spcAft>
                <a:spcPts val="0"/>
              </a:spcAft>
              <a:buNone/>
            </a:pPr>
            <a:r>
              <a:t/>
            </a:r>
            <a:endParaRPr/>
          </a:p>
        </p:txBody>
      </p:sp>
      <p:sp>
        <p:nvSpPr>
          <p:cNvPr id="113" name="Google Shape;113;p19"/>
          <p:cNvSpPr txBox="1"/>
          <p:nvPr>
            <p:ph idx="1" type="body"/>
          </p:nvPr>
        </p:nvSpPr>
        <p:spPr>
          <a:xfrm>
            <a:off x="514350" y="1205175"/>
            <a:ext cx="3405000" cy="355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Run CMD.exe</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KILL PROCESSES</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GATHER INFO</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RUn netsh.exe</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ADD FIREWALL RULES</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BLOCK PORT 445</a:t>
            </a:r>
            <a:endParaRPr sz="2400">
              <a:latin typeface="Amatic SC"/>
              <a:ea typeface="Amatic SC"/>
              <a:cs typeface="Amatic SC"/>
              <a:sym typeface="Amatic SC"/>
            </a:endParaRPr>
          </a:p>
          <a:p>
            <a:pPr indent="0" lvl="0" marL="457200" rtl="0" algn="l">
              <a:spcBef>
                <a:spcPts val="1600"/>
              </a:spcBef>
              <a:spcAft>
                <a:spcPts val="1600"/>
              </a:spcAft>
              <a:buNone/>
            </a:pPr>
            <a:r>
              <a:rPr lang="en" sz="1100">
                <a:latin typeface="Amatic SC"/>
                <a:ea typeface="Amatic SC"/>
                <a:cs typeface="Amatic SC"/>
                <a:sym typeface="Amatic SC"/>
              </a:rPr>
              <a:t> </a:t>
            </a:r>
            <a:endParaRPr sz="1100">
              <a:latin typeface="Amatic SC"/>
              <a:ea typeface="Amatic SC"/>
              <a:cs typeface="Amatic SC"/>
              <a:sym typeface="Amatic SC"/>
            </a:endParaRPr>
          </a:p>
        </p:txBody>
      </p:sp>
      <p:pic>
        <p:nvPicPr>
          <p:cNvPr id="114" name="Google Shape;114;p19"/>
          <p:cNvPicPr preferRelativeResize="0"/>
          <p:nvPr/>
        </p:nvPicPr>
        <p:blipFill>
          <a:blip r:embed="rId3">
            <a:alphaModFix/>
          </a:blip>
          <a:stretch>
            <a:fillRect/>
          </a:stretch>
        </p:blipFill>
        <p:spPr>
          <a:xfrm>
            <a:off x="5505044" y="1017725"/>
            <a:ext cx="2854407" cy="1814651"/>
          </a:xfrm>
          <a:prstGeom prst="rect">
            <a:avLst/>
          </a:prstGeom>
          <a:noFill/>
          <a:ln>
            <a:noFill/>
          </a:ln>
        </p:spPr>
      </p:pic>
      <p:pic>
        <p:nvPicPr>
          <p:cNvPr id="115" name="Google Shape;115;p19"/>
          <p:cNvPicPr preferRelativeResize="0"/>
          <p:nvPr/>
        </p:nvPicPr>
        <p:blipFill>
          <a:blip r:embed="rId4">
            <a:alphaModFix/>
          </a:blip>
          <a:stretch>
            <a:fillRect/>
          </a:stretch>
        </p:blipFill>
        <p:spPr>
          <a:xfrm>
            <a:off x="5252500" y="2994900"/>
            <a:ext cx="3359500" cy="1761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Adylkuzz: How does it work?	UPDATE</a:t>
            </a:r>
            <a:endParaRPr sz="3600">
              <a:latin typeface="Amatic SC"/>
              <a:ea typeface="Amatic SC"/>
              <a:cs typeface="Amatic SC"/>
              <a:sym typeface="Amatic SC"/>
            </a:endParaRPr>
          </a:p>
          <a:p>
            <a:pPr indent="0" lvl="0" marL="0" rtl="0" algn="l">
              <a:spcBef>
                <a:spcPts val="0"/>
              </a:spcBef>
              <a:spcAft>
                <a:spcPts val="0"/>
              </a:spcAft>
              <a:buNone/>
            </a:pPr>
            <a:r>
              <a:t/>
            </a:r>
            <a:endParaRPr sz="3600">
              <a:latin typeface="Amatic SC"/>
              <a:ea typeface="Amatic SC"/>
              <a:cs typeface="Amatic SC"/>
              <a:sym typeface="Amatic SC"/>
            </a:endParaRPr>
          </a:p>
          <a:p>
            <a:pPr indent="0" lvl="0" marL="0" rtl="0" algn="l">
              <a:spcBef>
                <a:spcPts val="0"/>
              </a:spcBef>
              <a:spcAft>
                <a:spcPts val="0"/>
              </a:spcAft>
              <a:buNone/>
            </a:pPr>
            <a:r>
              <a:t/>
            </a:r>
            <a:endParaRPr/>
          </a:p>
        </p:txBody>
      </p:sp>
      <p:sp>
        <p:nvSpPr>
          <p:cNvPr id="121" name="Google Shape;121;p20"/>
          <p:cNvSpPr txBox="1"/>
          <p:nvPr>
            <p:ph idx="1" type="body"/>
          </p:nvPr>
        </p:nvSpPr>
        <p:spPr>
          <a:xfrm>
            <a:off x="514350" y="1205175"/>
            <a:ext cx="5174400" cy="1366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CONNECT TO CNC SERVER</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DOWNLOAD MINER</a:t>
            </a:r>
            <a:endParaRPr sz="2400">
              <a:latin typeface="Amatic SC"/>
              <a:ea typeface="Amatic SC"/>
              <a:cs typeface="Amatic SC"/>
              <a:sym typeface="Amatic SC"/>
            </a:endParaRPr>
          </a:p>
          <a:p>
            <a:pPr indent="-381000" lvl="1" marL="914400" rtl="0" algn="l">
              <a:spcBef>
                <a:spcPts val="0"/>
              </a:spcBef>
              <a:spcAft>
                <a:spcPts val="0"/>
              </a:spcAft>
              <a:buSzPts val="2400"/>
              <a:buFont typeface="Amatic SC"/>
              <a:buChar char="○"/>
            </a:pPr>
            <a:r>
              <a:rPr lang="en" sz="2400">
                <a:latin typeface="Amatic SC"/>
                <a:ea typeface="Amatic SC"/>
                <a:cs typeface="Amatic SC"/>
                <a:sym typeface="Amatic SC"/>
              </a:rPr>
              <a:t>GET MORE INSTRUCTIONS</a:t>
            </a:r>
            <a:endParaRPr sz="2400">
              <a:latin typeface="Amatic SC"/>
              <a:ea typeface="Amatic SC"/>
              <a:cs typeface="Amatic SC"/>
              <a:sym typeface="Amatic SC"/>
            </a:endParaRPr>
          </a:p>
        </p:txBody>
      </p:sp>
      <p:pic>
        <p:nvPicPr>
          <p:cNvPr id="122" name="Google Shape;122;p20"/>
          <p:cNvPicPr preferRelativeResize="0"/>
          <p:nvPr/>
        </p:nvPicPr>
        <p:blipFill>
          <a:blip r:embed="rId3">
            <a:alphaModFix/>
          </a:blip>
          <a:stretch>
            <a:fillRect/>
          </a:stretch>
        </p:blipFill>
        <p:spPr>
          <a:xfrm>
            <a:off x="3271275" y="2966500"/>
            <a:ext cx="5722600" cy="2107900"/>
          </a:xfrm>
          <a:prstGeom prst="rect">
            <a:avLst/>
          </a:prstGeom>
          <a:noFill/>
          <a:ln>
            <a:noFill/>
          </a:ln>
        </p:spPr>
      </p:pic>
      <p:pic>
        <p:nvPicPr>
          <p:cNvPr id="123" name="Google Shape;123;p20"/>
          <p:cNvPicPr preferRelativeResize="0"/>
          <p:nvPr/>
        </p:nvPicPr>
        <p:blipFill>
          <a:blip r:embed="rId4">
            <a:alphaModFix/>
          </a:blip>
          <a:stretch>
            <a:fillRect/>
          </a:stretch>
        </p:blipFill>
        <p:spPr>
          <a:xfrm>
            <a:off x="5000235" y="1205175"/>
            <a:ext cx="2454116" cy="170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matic SC"/>
                <a:ea typeface="Amatic SC"/>
                <a:cs typeface="Amatic SC"/>
                <a:sym typeface="Amatic SC"/>
              </a:rPr>
              <a:t>Adylkuzz: How does it work?	YOUR</a:t>
            </a:r>
            <a:endParaRPr sz="3600">
              <a:latin typeface="Amatic SC"/>
              <a:ea typeface="Amatic SC"/>
              <a:cs typeface="Amatic SC"/>
              <a:sym typeface="Amatic SC"/>
            </a:endParaRPr>
          </a:p>
          <a:p>
            <a:pPr indent="0" lvl="0" marL="0" rtl="0" algn="l">
              <a:spcBef>
                <a:spcPts val="0"/>
              </a:spcBef>
              <a:spcAft>
                <a:spcPts val="0"/>
              </a:spcAft>
              <a:buNone/>
            </a:pPr>
            <a:r>
              <a:t/>
            </a:r>
            <a:endParaRPr sz="3600">
              <a:latin typeface="Amatic SC"/>
              <a:ea typeface="Amatic SC"/>
              <a:cs typeface="Amatic SC"/>
              <a:sym typeface="Amatic SC"/>
            </a:endParaRPr>
          </a:p>
          <a:p>
            <a:pPr indent="0" lvl="0" marL="0" rtl="0" algn="l">
              <a:spcBef>
                <a:spcPts val="0"/>
              </a:spcBef>
              <a:spcAft>
                <a:spcPts val="0"/>
              </a:spcAft>
              <a:buNone/>
            </a:pPr>
            <a:r>
              <a:t/>
            </a:r>
            <a:endParaRPr/>
          </a:p>
        </p:txBody>
      </p:sp>
      <p:sp>
        <p:nvSpPr>
          <p:cNvPr id="129" name="Google Shape;129;p21"/>
          <p:cNvSpPr txBox="1"/>
          <p:nvPr>
            <p:ph idx="1" type="body"/>
          </p:nvPr>
        </p:nvSpPr>
        <p:spPr>
          <a:xfrm>
            <a:off x="514350" y="1205175"/>
            <a:ext cx="5174400" cy="1366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MINER LOG</a:t>
            </a:r>
            <a:endParaRPr sz="2400">
              <a:latin typeface="Amatic SC"/>
              <a:ea typeface="Amatic SC"/>
              <a:cs typeface="Amatic SC"/>
              <a:sym typeface="Amatic SC"/>
            </a:endParaRPr>
          </a:p>
          <a:p>
            <a:pPr indent="-381000" lvl="0" marL="457200" rtl="0" algn="l">
              <a:spcBef>
                <a:spcPts val="0"/>
              </a:spcBef>
              <a:spcAft>
                <a:spcPts val="0"/>
              </a:spcAft>
              <a:buSzPts val="2400"/>
              <a:buFont typeface="Amatic SC"/>
              <a:buChar char="●"/>
            </a:pPr>
            <a:r>
              <a:rPr lang="en" sz="2400">
                <a:latin typeface="Amatic SC"/>
                <a:ea typeface="Amatic SC"/>
                <a:cs typeface="Amatic SC"/>
                <a:sym typeface="Amatic SC"/>
              </a:rPr>
              <a:t>VERIFY IT WORKS</a:t>
            </a:r>
            <a:endParaRPr sz="2400">
              <a:latin typeface="Amatic SC"/>
              <a:ea typeface="Amatic SC"/>
              <a:cs typeface="Amatic SC"/>
              <a:sym typeface="Amatic SC"/>
            </a:endParaRPr>
          </a:p>
        </p:txBody>
      </p:sp>
      <p:pic>
        <p:nvPicPr>
          <p:cNvPr id="130" name="Google Shape;130;p21"/>
          <p:cNvPicPr preferRelativeResize="0"/>
          <p:nvPr/>
        </p:nvPicPr>
        <p:blipFill>
          <a:blip r:embed="rId3">
            <a:alphaModFix/>
          </a:blip>
          <a:stretch>
            <a:fillRect/>
          </a:stretch>
        </p:blipFill>
        <p:spPr>
          <a:xfrm>
            <a:off x="6264775" y="2760052"/>
            <a:ext cx="2711550" cy="2290775"/>
          </a:xfrm>
          <a:prstGeom prst="rect">
            <a:avLst/>
          </a:prstGeom>
          <a:noFill/>
          <a:ln>
            <a:noFill/>
          </a:ln>
        </p:spPr>
      </p:pic>
      <p:pic>
        <p:nvPicPr>
          <p:cNvPr id="131" name="Google Shape;131;p21"/>
          <p:cNvPicPr preferRelativeResize="0"/>
          <p:nvPr/>
        </p:nvPicPr>
        <p:blipFill>
          <a:blip r:embed="rId4">
            <a:alphaModFix/>
          </a:blip>
          <a:stretch>
            <a:fillRect/>
          </a:stretch>
        </p:blipFill>
        <p:spPr>
          <a:xfrm>
            <a:off x="4742300" y="1134425"/>
            <a:ext cx="3333024" cy="239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